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tags/tag29.xml" ContentType="application/vnd.openxmlformats-officedocument.presentationml.tags+xml"/>
  <Override PartName="/ppt/notesSlides/notesSlide11.xml" ContentType="application/vnd.openxmlformats-officedocument.presentationml.notesSlide+xml"/>
  <Override PartName="/ppt/tags/tag30.xml" ContentType="application/vnd.openxmlformats-officedocument.presentationml.tags+xml"/>
  <Override PartName="/ppt/notesSlides/notesSlide12.xml" ContentType="application/vnd.openxmlformats-officedocument.presentationml.notesSlide+xml"/>
  <Override PartName="/ppt/tags/tag31.xml" ContentType="application/vnd.openxmlformats-officedocument.presentationml.tags+xml"/>
  <Override PartName="/ppt/notesSlides/notesSlide13.xml" ContentType="application/vnd.openxmlformats-officedocument.presentationml.notesSlide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notesSlides/notesSlide16.xml" ContentType="application/vnd.openxmlformats-officedocument.presentationml.notesSlide+xml"/>
  <Override PartName="/ppt/tags/tag35.xml" ContentType="application/vnd.openxmlformats-officedocument.presentationml.tags+xml"/>
  <Override PartName="/ppt/notesSlides/notesSlide17.xml" ContentType="application/vnd.openxmlformats-officedocument.presentationml.notesSlide+xml"/>
  <Override PartName="/ppt/tags/tag36.xml" ContentType="application/vnd.openxmlformats-officedocument.presentationml.tags+xml"/>
  <Override PartName="/ppt/notesSlides/notesSlide18.xml" ContentType="application/vnd.openxmlformats-officedocument.presentationml.notesSlide+xml"/>
  <Override PartName="/ppt/tags/tag37.xml" ContentType="application/vnd.openxmlformats-officedocument.presentationml.tags+xml"/>
  <Override PartName="/ppt/notesSlides/notesSlide19.xml" ContentType="application/vnd.openxmlformats-officedocument.presentationml.notesSlide+xml"/>
  <Override PartName="/ppt/tags/tag38.xml" ContentType="application/vnd.openxmlformats-officedocument.presentationml.tags+xml"/>
  <Override PartName="/ppt/notesSlides/notesSlide20.xml" ContentType="application/vnd.openxmlformats-officedocument.presentationml.notesSlide+xml"/>
  <Override PartName="/ppt/tags/tag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25" r:id="rId2"/>
    <p:sldId id="302" r:id="rId3"/>
    <p:sldId id="341" r:id="rId4"/>
    <p:sldId id="316" r:id="rId5"/>
    <p:sldId id="304" r:id="rId6"/>
    <p:sldId id="315" r:id="rId7"/>
    <p:sldId id="342" r:id="rId8"/>
    <p:sldId id="350" r:id="rId9"/>
    <p:sldId id="344" r:id="rId10"/>
    <p:sldId id="321" r:id="rId11"/>
    <p:sldId id="292" r:id="rId12"/>
    <p:sldId id="287" r:id="rId13"/>
    <p:sldId id="288" r:id="rId14"/>
    <p:sldId id="306" r:id="rId15"/>
    <p:sldId id="307" r:id="rId16"/>
    <p:sldId id="308" r:id="rId17"/>
    <p:sldId id="293" r:id="rId18"/>
    <p:sldId id="289" r:id="rId19"/>
    <p:sldId id="286" r:id="rId20"/>
    <p:sldId id="310" r:id="rId21"/>
    <p:sldId id="311" r:id="rId22"/>
    <p:sldId id="291" r:id="rId23"/>
    <p:sldId id="313" r:id="rId24"/>
    <p:sldId id="314" r:id="rId25"/>
    <p:sldId id="312" r:id="rId26"/>
    <p:sldId id="262" r:id="rId27"/>
    <p:sldId id="355" r:id="rId28"/>
    <p:sldId id="358" r:id="rId29"/>
    <p:sldId id="359" r:id="rId30"/>
    <p:sldId id="360" r:id="rId31"/>
    <p:sldId id="357" r:id="rId32"/>
    <p:sldId id="361" r:id="rId33"/>
    <p:sldId id="362" r:id="rId34"/>
    <p:sldId id="322" r:id="rId35"/>
    <p:sldId id="328" r:id="rId36"/>
    <p:sldId id="323" r:id="rId37"/>
    <p:sldId id="333" r:id="rId38"/>
    <p:sldId id="334" r:id="rId39"/>
    <p:sldId id="337" r:id="rId40"/>
    <p:sldId id="266" r:id="rId41"/>
  </p:sldIdLst>
  <p:sldSz cx="12192000" cy="6858000"/>
  <p:notesSz cx="6858000" cy="9144000"/>
  <p:custDataLst>
    <p:tags r:id="rId43"/>
  </p:custData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30D"/>
    <a:srgbClr val="FB9F8D"/>
    <a:srgbClr val="F84B29"/>
    <a:srgbClr val="3F4E63"/>
    <a:srgbClr val="4A2785"/>
    <a:srgbClr val="F4502A"/>
    <a:srgbClr val="019C9D"/>
    <a:srgbClr val="13938D"/>
    <a:srgbClr val="15BB7B"/>
    <a:srgbClr val="F8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275" autoAdjust="0"/>
  </p:normalViewPr>
  <p:slideViewPr>
    <p:cSldViewPr snapToGrid="0">
      <p:cViewPr>
        <p:scale>
          <a:sx n="75" d="100"/>
          <a:sy n="75" d="100"/>
        </p:scale>
        <p:origin x="874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9F25E-86F2-4848-B018-CE34F0C4DF62}" type="datetimeFigureOut">
              <a:rPr lang="th-TH" smtClean="0"/>
              <a:t>29/04/63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CFBBB-15B9-4CC1-BAED-92C3127BF6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525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CFBBB-15B9-4CC1-BAED-92C3127BF682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2877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CFBBB-15B9-4CC1-BAED-92C3127BF682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6975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CFBBB-15B9-4CC1-BAED-92C3127BF682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84402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CFBBB-15B9-4CC1-BAED-92C3127BF682}" type="slidenum">
              <a:rPr lang="th-TH" smtClean="0"/>
              <a:t>31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86448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CFBBB-15B9-4CC1-BAED-92C3127BF682}" type="slidenum">
              <a:rPr lang="th-TH" smtClean="0"/>
              <a:t>32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68586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CFBBB-15B9-4CC1-BAED-92C3127BF682}" type="slidenum">
              <a:rPr lang="th-TH" smtClean="0"/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20752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CFBBB-15B9-4CC1-BAED-92C3127BF682}" type="slidenum">
              <a:rPr lang="th-TH" smtClean="0"/>
              <a:t>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19797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CFBBB-15B9-4CC1-BAED-92C3127BF682}" type="slidenum">
              <a:rPr lang="th-TH" smtClean="0"/>
              <a:t>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473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CFBBB-15B9-4CC1-BAED-92C3127BF682}" type="slidenum">
              <a:rPr lang="th-TH" smtClean="0"/>
              <a:t>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46279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CFBBB-15B9-4CC1-BAED-92C3127BF682}" type="slidenum">
              <a:rPr lang="th-TH" smtClean="0"/>
              <a:t>37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31323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CFBBB-15B9-4CC1-BAED-92C3127BF682}" type="slidenum">
              <a:rPr lang="th-TH" smtClean="0"/>
              <a:t>38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7069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ใส่เหตุและข้อแต่ละข้อ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CFBBB-15B9-4CC1-BAED-92C3127BF682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74324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เอา </a:t>
            </a:r>
            <a:r>
              <a:rPr lang="en-US" dirty="0"/>
              <a:t>detail </a:t>
            </a:r>
            <a:r>
              <a:rPr lang="th-TH" dirty="0"/>
              <a:t>เรื่องจำนวนผู้ใช้งาน และ </a:t>
            </a:r>
            <a:r>
              <a:rPr lang="en-US" dirty="0"/>
              <a:t>social media </a:t>
            </a:r>
            <a:r>
              <a:rPr lang="th-TH" dirty="0"/>
              <a:t>ด้วย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CFBBB-15B9-4CC1-BAED-92C3127BF682}" type="slidenum">
              <a:rPr lang="th-TH" smtClean="0"/>
              <a:t>39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36161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ใส่เหตุและข้อแต่ละข้อ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CFBBB-15B9-4CC1-BAED-92C3127BF682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7465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ใส่เหตุและข้อแต่ละข้อ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CFBBB-15B9-4CC1-BAED-92C3127BF682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8939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ใส่เหตุและข้อแต่ละข้อ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CFBBB-15B9-4CC1-BAED-92C3127BF682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803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CFBBB-15B9-4CC1-BAED-92C3127BF682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2213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CFBBB-15B9-4CC1-BAED-92C3127BF682}" type="slidenum">
              <a:rPr lang="th-TH" smtClean="0"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60078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CFBBB-15B9-4CC1-BAED-92C3127BF682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8453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CFBBB-15B9-4CC1-BAED-92C3127BF682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5420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92D2-1795-40E5-B3AF-8A410703F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947E1-FD5E-4F79-8A9E-9EF600607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CFFB3-8BEF-464C-9A5A-F691C72D1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BA2F-F0EB-4055-B377-49DC3E62F1F0}" type="datetimeFigureOut">
              <a:rPr lang="th-TH" smtClean="0"/>
              <a:t>29/04/63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E3769-B989-49FE-A1E3-354BDA9F4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EB0FE-CC44-4B23-AA7F-821FC68C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B408-5491-4F49-AB67-53E7105708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503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01DB5-1735-4340-90F3-3AF1D7FF4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D73FDA-6343-424A-99A1-7451CC063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9349-1D8F-4107-B703-82592D4AA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BA2F-F0EB-4055-B377-49DC3E62F1F0}" type="datetimeFigureOut">
              <a:rPr lang="th-TH" smtClean="0"/>
              <a:t>29/04/63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49EB-F952-4BD7-84BE-C2CD174D5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8F721-8086-4298-B45C-A004BBF4E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B408-5491-4F49-AB67-53E7105708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3288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C5D956-9AA1-448D-AACB-35EBB78C5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5B153-5AAC-428F-B8FB-020CDFF42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7E1EC-7677-4C55-A344-513F1180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BA2F-F0EB-4055-B377-49DC3E62F1F0}" type="datetimeFigureOut">
              <a:rPr lang="th-TH" smtClean="0"/>
              <a:t>29/04/63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B0AC4-7C69-4A58-AAA6-A7EB408FB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6194B-BABD-460A-A45E-2060AAFB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B408-5491-4F49-AB67-53E7105708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3206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F3316-4FF6-420E-BE01-75C9398F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CD89A-1019-469D-91E6-452D79A52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4C1AE-AB12-4E5A-9E86-EE387EE2D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BA2F-F0EB-4055-B377-49DC3E62F1F0}" type="datetimeFigureOut">
              <a:rPr lang="th-TH" smtClean="0"/>
              <a:t>29/04/63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158ED-B9AE-4460-8C85-3B8452EF1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EF7C9-466D-4DA7-8490-E3B423C71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B408-5491-4F49-AB67-53E7105708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261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030F-62D4-458B-97B8-75F1252D8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C716B-8417-4351-9CC1-D2B05DA34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0674B-0826-4362-B6A6-08B078F86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BA2F-F0EB-4055-B377-49DC3E62F1F0}" type="datetimeFigureOut">
              <a:rPr lang="th-TH" smtClean="0"/>
              <a:t>29/04/63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0D07B-38E3-47AD-9EA7-67BCB8D3C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01D06-449B-4D39-BABA-F3106544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B408-5491-4F49-AB67-53E7105708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243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05F23-CECB-457D-9020-7D7438DE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64803-D8F6-40AE-B45D-1BE62E024F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3168C-409F-4C2F-AE50-3331EF02A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DA051-B561-4141-A621-CAC059E1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BA2F-F0EB-4055-B377-49DC3E62F1F0}" type="datetimeFigureOut">
              <a:rPr lang="th-TH" smtClean="0"/>
              <a:t>29/04/63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9A3FA-8407-49E1-A37E-E65115D65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AEE18-BF76-4F36-935C-A000D0514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B408-5491-4F49-AB67-53E7105708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3916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9FAD-DA52-4101-8721-67D964D0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84716-F0E1-4E25-8070-EB4F7420E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0F54C-D36B-4CED-9952-C9CFCFC8E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A4716C-DEA0-4C34-A1C7-F2F5E21ACA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102697-9146-474B-9FBB-E051AA580D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49236E-3AE1-4BEF-B0F2-FA6D0089C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BA2F-F0EB-4055-B377-49DC3E62F1F0}" type="datetimeFigureOut">
              <a:rPr lang="th-TH" smtClean="0"/>
              <a:t>29/04/63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F2EED7-9BDB-49FD-B33B-DD7119F4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0E2953-BE5E-4C7F-B23B-BDAD5402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B408-5491-4F49-AB67-53E7105708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7203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3DD7-B33D-453E-904F-DD460B314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08943-3F01-4274-AA28-4BFCDFAFC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BA2F-F0EB-4055-B377-49DC3E62F1F0}" type="datetimeFigureOut">
              <a:rPr lang="th-TH" smtClean="0"/>
              <a:t>29/04/63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D385D-7D19-4DFD-84DE-32695BDB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B210C-9127-47E4-9371-C657F92CA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B408-5491-4F49-AB67-53E7105708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1825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9C0B2E-7141-490D-9470-6A8ABBC7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BA2F-F0EB-4055-B377-49DC3E62F1F0}" type="datetimeFigureOut">
              <a:rPr lang="th-TH" smtClean="0"/>
              <a:t>29/04/63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F08E9-0EB8-4E3D-BA69-60C35BD2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0CD0-162B-4D61-9932-239F5A76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B408-5491-4F49-AB67-53E7105708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15780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E9594-928D-4232-86B1-DDEFD35A2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242AC-80DC-4D9F-972A-F1E80D4E0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F8438-4B2A-4CBB-A11F-A929E96F0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682D9-C441-4235-87C5-DDA193A8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BA2F-F0EB-4055-B377-49DC3E62F1F0}" type="datetimeFigureOut">
              <a:rPr lang="th-TH" smtClean="0"/>
              <a:t>29/04/63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0E7DA-16C2-40A7-BB9E-A226EA927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3C5FC-4229-4522-8957-DFCDFF91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B408-5491-4F49-AB67-53E7105708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50742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95F1-7658-4027-BAE8-F4660BE5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330C65-8E0A-48D7-90BF-0BA6B4C00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F5262-B005-4E93-B758-BB884100A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F9FC9-3C7E-48DE-87FB-FA8BAF47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BA2F-F0EB-4055-B377-49DC3E62F1F0}" type="datetimeFigureOut">
              <a:rPr lang="th-TH" smtClean="0"/>
              <a:t>29/04/63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A97D2-D31D-4503-99BA-12878239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ECAA62-2311-478E-B4CF-88526DA93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B408-5491-4F49-AB67-53E7105708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015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691205-BEB9-468B-8502-2B612D2F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40350-69A8-4F72-9B04-B5D9863D9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86EDF-16E0-4A47-B861-B19AFCA4F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5BA2F-F0EB-4055-B377-49DC3E62F1F0}" type="datetimeFigureOut">
              <a:rPr lang="th-TH" smtClean="0"/>
              <a:t>29/04/63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5828A-618D-46F8-B0DA-A48990EF2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70170-0875-4121-A66D-99B349C60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FB408-5491-4F49-AB67-53E7105708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47990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2.pn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2.png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image" Target="../media/image33.jpeg"/><Relationship Id="rId5" Type="http://schemas.openxmlformats.org/officeDocument/2006/relationships/image" Target="../media/image32.jp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5" Type="http://schemas.openxmlformats.org/officeDocument/2006/relationships/image" Target="../media/image36.jp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8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10" Type="http://schemas.openxmlformats.org/officeDocument/2006/relationships/image" Target="../media/image51.jpg"/><Relationship Id="rId4" Type="http://schemas.openxmlformats.org/officeDocument/2006/relationships/image" Target="../media/image2.png"/><Relationship Id="rId9" Type="http://schemas.openxmlformats.org/officeDocument/2006/relationships/image" Target="../media/image5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39324C-6445-4847-A8F2-4AE18AED5F44}"/>
              </a:ext>
            </a:extLst>
          </p:cNvPr>
          <p:cNvSpPr/>
          <p:nvPr/>
        </p:nvSpPr>
        <p:spPr>
          <a:xfrm>
            <a:off x="295275" y="266700"/>
            <a:ext cx="11572875" cy="6238875"/>
          </a:xfrm>
          <a:prstGeom prst="rect">
            <a:avLst/>
          </a:prstGeom>
          <a:solidFill>
            <a:srgbClr val="F84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5053CA4-AD34-43E9-A78F-90F6A23A3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72" t="9321" r="40027" b="73376"/>
          <a:stretch/>
        </p:blipFill>
        <p:spPr>
          <a:xfrm>
            <a:off x="3879419" y="2808331"/>
            <a:ext cx="4068827" cy="1241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1117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val 122">
            <a:extLst>
              <a:ext uri="{FF2B5EF4-FFF2-40B4-BE49-F238E27FC236}">
                <a16:creationId xmlns:a16="http://schemas.microsoft.com/office/drawing/2014/main" id="{57A9F5BC-D0CD-4453-9435-37C355D385C3}"/>
              </a:ext>
            </a:extLst>
          </p:cNvPr>
          <p:cNvSpPr/>
          <p:nvPr/>
        </p:nvSpPr>
        <p:spPr>
          <a:xfrm>
            <a:off x="4543599" y="3617909"/>
            <a:ext cx="3099048" cy="3099048"/>
          </a:xfrm>
          <a:prstGeom prst="ellipse">
            <a:avLst/>
          </a:prstGeom>
          <a:noFill/>
          <a:ln w="2222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530D">
                    <a:alpha val="19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290F438-513A-42F3-9B49-3DEC012BB7E3}"/>
              </a:ext>
            </a:extLst>
          </p:cNvPr>
          <p:cNvGrpSpPr/>
          <p:nvPr/>
        </p:nvGrpSpPr>
        <p:grpSpPr>
          <a:xfrm>
            <a:off x="4925150" y="4229100"/>
            <a:ext cx="2353609" cy="2628900"/>
            <a:chOff x="4790091" y="4229100"/>
            <a:chExt cx="2353609" cy="2628900"/>
          </a:xfrm>
        </p:grpSpPr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10B44F08-19BF-4E6B-A676-DC1AF79D7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205"/>
            <a:stretch/>
          </p:blipFill>
          <p:spPr>
            <a:xfrm>
              <a:off x="4790091" y="4229100"/>
              <a:ext cx="2353609" cy="2628900"/>
            </a:xfrm>
            <a:prstGeom prst="rect">
              <a:avLst/>
            </a:prstGeom>
          </p:spPr>
        </p:pic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4D93AAA-77FC-4D86-96EA-0B81400DB251}"/>
                </a:ext>
              </a:extLst>
            </p:cNvPr>
            <p:cNvCxnSpPr/>
            <p:nvPr/>
          </p:nvCxnSpPr>
          <p:spPr>
            <a:xfrm>
              <a:off x="5133737" y="5604208"/>
              <a:ext cx="164249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5C2567D-636B-4330-9F3E-D54032440E51}"/>
              </a:ext>
            </a:extLst>
          </p:cNvPr>
          <p:cNvSpPr txBox="1"/>
          <p:nvPr/>
        </p:nvSpPr>
        <p:spPr>
          <a:xfrm>
            <a:off x="2795983" y="2637968"/>
            <a:ext cx="6611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r>
              <a:rPr lang="th-TH" sz="3200" b="0" dirty="0">
                <a:latin typeface="Kanit" panose="00000500000000000000" pitchFamily="2" charset="-34"/>
                <a:cs typeface="Kanit" panose="00000500000000000000" pitchFamily="2" charset="-34"/>
              </a:rPr>
              <a:t>ตัวอย่าง ความสามารถของ </a:t>
            </a:r>
            <a:r>
              <a:rPr lang="en-US" sz="3200" b="0" dirty="0">
                <a:latin typeface="Kanit" panose="00000500000000000000" pitchFamily="2" charset="-34"/>
                <a:cs typeface="Kanit" panose="00000500000000000000" pitchFamily="2" charset="-34"/>
              </a:rPr>
              <a:t>ADTID</a:t>
            </a:r>
          </a:p>
          <a:p>
            <a:r>
              <a:rPr lang="th-TH" sz="3200" b="0" dirty="0">
                <a:latin typeface="Kanit" panose="00000500000000000000" pitchFamily="2" charset="-34"/>
                <a:cs typeface="Kanit" panose="00000500000000000000" pitchFamily="2" charset="-34"/>
              </a:rPr>
              <a:t>สำหรับนักเรียน มัธยมศึกษาตอนปลาย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82DC04-9D9C-40CE-8A44-B4768CF04CFA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CF3B8E-4116-4AB2-A198-FBDA33636F45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67798AD-5D41-485A-B8E6-7DE664AE7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2080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588C89FB-76E6-4899-9FA0-C9AA209382B6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51C891F-6FC1-4510-B324-2442D3BBDF63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40ED44F-F1D8-4341-98C1-1E82A9B8E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E70A221-496A-4118-A512-E2EC17C3BECC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en-US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ADTID </a:t>
            </a:r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ช่วยได้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849B9B2-3CFE-4581-83C2-0DE14771794E}"/>
              </a:ext>
            </a:extLst>
          </p:cNvPr>
          <p:cNvSpPr txBox="1"/>
          <p:nvPr/>
        </p:nvSpPr>
        <p:spPr>
          <a:xfrm>
            <a:off x="1236291" y="1010481"/>
            <a:ext cx="946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400" dirty="0">
                <a:solidFill>
                  <a:schemeClr val="tx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ทุกปัญหา ทุกความกังวลใจ ทุกความต้องการ เรื่อง การสอบเข้ามหาวิทยาลัย</a:t>
            </a:r>
            <a:endParaRPr lang="en-US" sz="2400" dirty="0">
              <a:solidFill>
                <a:schemeClr val="tx2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F27375-3591-47D0-B8AB-F9C4A1549F7B}"/>
              </a:ext>
            </a:extLst>
          </p:cNvPr>
          <p:cNvGrpSpPr/>
          <p:nvPr/>
        </p:nvGrpSpPr>
        <p:grpSpPr>
          <a:xfrm>
            <a:off x="4372305" y="1449040"/>
            <a:ext cx="3189185" cy="707886"/>
            <a:chOff x="3966119" y="1411841"/>
            <a:chExt cx="3743267" cy="83087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67A0D3-107A-4F1D-A80F-3938EBDC3D65}"/>
                </a:ext>
              </a:extLst>
            </p:cNvPr>
            <p:cNvSpPr txBox="1"/>
            <p:nvPr/>
          </p:nvSpPr>
          <p:spPr>
            <a:xfrm>
              <a:off x="5915936" y="1411841"/>
              <a:ext cx="1793450" cy="830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h-TH" sz="4000" dirty="0">
                  <a:solidFill>
                    <a:srgbClr val="FF530D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ช่วยได้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67457AA-25E2-4CB8-ADAC-B789C1A0443F}"/>
                </a:ext>
              </a:extLst>
            </p:cNvPr>
            <p:cNvGrpSpPr/>
            <p:nvPr/>
          </p:nvGrpSpPr>
          <p:grpSpPr>
            <a:xfrm>
              <a:off x="3966119" y="1446014"/>
              <a:ext cx="1822318" cy="660404"/>
              <a:chOff x="1306823" y="2784480"/>
              <a:chExt cx="1778488" cy="64452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8662376-B6BC-437C-8030-A67666B2A96F}"/>
                  </a:ext>
                </a:extLst>
              </p:cNvPr>
              <p:cNvSpPr/>
              <p:nvPr/>
            </p:nvSpPr>
            <p:spPr>
              <a:xfrm>
                <a:off x="1306823" y="2784480"/>
                <a:ext cx="1778488" cy="644520"/>
              </a:xfrm>
              <a:prstGeom prst="rect">
                <a:avLst/>
              </a:prstGeom>
              <a:solidFill>
                <a:srgbClr val="FF53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01313619-F864-4EDE-B6B8-561B87E49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1252" y="2827375"/>
                <a:ext cx="1603725" cy="542799"/>
              </a:xfrm>
              <a:prstGeom prst="rect">
                <a:avLst/>
              </a:prstGeom>
            </p:spPr>
          </p:pic>
        </p:grp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A9B17C7E-7912-4D42-8E1C-25CF80C36DB0}"/>
              </a:ext>
            </a:extLst>
          </p:cNvPr>
          <p:cNvSpPr/>
          <p:nvPr/>
        </p:nvSpPr>
        <p:spPr>
          <a:xfrm>
            <a:off x="4543599" y="3617909"/>
            <a:ext cx="3099048" cy="3099048"/>
          </a:xfrm>
          <a:prstGeom prst="ellipse">
            <a:avLst/>
          </a:prstGeom>
          <a:noFill/>
          <a:ln w="2222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530D">
                    <a:alpha val="19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3EAC71-53E6-4FB4-BDAC-21A077EA5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935" y="2483141"/>
            <a:ext cx="2469033" cy="437664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DA24583-FD56-4D0C-B9CC-47120B5A130B}"/>
              </a:ext>
            </a:extLst>
          </p:cNvPr>
          <p:cNvGrpSpPr/>
          <p:nvPr/>
        </p:nvGrpSpPr>
        <p:grpSpPr>
          <a:xfrm>
            <a:off x="4925150" y="4229100"/>
            <a:ext cx="2353609" cy="2628900"/>
            <a:chOff x="4790091" y="4229100"/>
            <a:chExt cx="2353609" cy="26289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944DD81-2F19-48EA-B0F0-AA6F711A7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205"/>
            <a:stretch/>
          </p:blipFill>
          <p:spPr>
            <a:xfrm>
              <a:off x="4790091" y="4229100"/>
              <a:ext cx="2353609" cy="26289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EC4FD1F-D31A-4A1D-A5AA-1E7DBC70D511}"/>
                </a:ext>
              </a:extLst>
            </p:cNvPr>
            <p:cNvCxnSpPr/>
            <p:nvPr/>
          </p:nvCxnSpPr>
          <p:spPr>
            <a:xfrm>
              <a:off x="5133737" y="5604208"/>
              <a:ext cx="164249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9673912-EA2F-4F7B-8F7C-0CBDF3B52552}"/>
              </a:ext>
            </a:extLst>
          </p:cNvPr>
          <p:cNvSpPr txBox="1"/>
          <p:nvPr/>
        </p:nvSpPr>
        <p:spPr>
          <a:xfrm>
            <a:off x="30770" y="3488882"/>
            <a:ext cx="339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18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วิเคราะห์และเฉลยข้อสอบจริง พร้อมเทคนิคแก้โจทย์ 10 ปี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F029F-513A-4D6C-A02D-3CBC12935D88}"/>
              </a:ext>
            </a:extLst>
          </p:cNvPr>
          <p:cNvSpPr txBox="1"/>
          <p:nvPr/>
        </p:nvSpPr>
        <p:spPr>
          <a:xfrm>
            <a:off x="335353" y="4391969"/>
            <a:ext cx="3095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1800" dirty="0">
                <a:solidFill>
                  <a:schemeClr val="tx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มีแนวข้อสอบปีล่าสุดให้ทดสอบ</a:t>
            </a:r>
          </a:p>
          <a:p>
            <a:pPr algn="r"/>
            <a:r>
              <a:rPr lang="th-TH" sz="1800" dirty="0">
                <a:solidFill>
                  <a:schemeClr val="tx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ระดับความยากเสมือนจริง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69BC01-4A37-4383-8EF5-065BF061B2DB}"/>
              </a:ext>
            </a:extLst>
          </p:cNvPr>
          <p:cNvSpPr txBox="1"/>
          <p:nvPr/>
        </p:nvSpPr>
        <p:spPr>
          <a:xfrm>
            <a:off x="8154512" y="4391969"/>
            <a:ext cx="325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มีคอร์สทบทวนและเตรียมสอบ สอนวางกลยุทธ์ก่อนเข้าสอบจริง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93939-B84B-4189-AC40-8BCFC623ED52}"/>
              </a:ext>
            </a:extLst>
          </p:cNvPr>
          <p:cNvSpPr txBox="1"/>
          <p:nvPr/>
        </p:nvSpPr>
        <p:spPr>
          <a:xfrm>
            <a:off x="202221" y="5354639"/>
            <a:ext cx="3228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18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ทดลองเลือกคณะเป้าหมาย พร้อมรับผลวิเคราะห์โอกาสสำเร็จ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4951D9-044A-471F-B7B7-9A927E097595}"/>
              </a:ext>
            </a:extLst>
          </p:cNvPr>
          <p:cNvSpPr txBox="1"/>
          <p:nvPr/>
        </p:nvSpPr>
        <p:spPr>
          <a:xfrm>
            <a:off x="8154512" y="3488882"/>
            <a:ext cx="372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chemeClr val="tx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วิเคราะห์จุดแข็ง จุดอ่อน ทุกบทเรียน </a:t>
            </a:r>
          </a:p>
          <a:p>
            <a:r>
              <a:rPr lang="th-TH" sz="1800" dirty="0">
                <a:solidFill>
                  <a:schemeClr val="tx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เพื่อปรับคะแนน ตามคณะเป้าหมาย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EBC3F0-F6D0-4DC8-A639-6502256B8AA8}"/>
              </a:ext>
            </a:extLst>
          </p:cNvPr>
          <p:cNvSpPr txBox="1"/>
          <p:nvPr/>
        </p:nvSpPr>
        <p:spPr>
          <a:xfrm>
            <a:off x="8154512" y="5354639"/>
            <a:ext cx="3099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ทดลองยื่นคะแนน </a:t>
            </a:r>
            <a:r>
              <a:rPr lang="en-US" sz="18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Admission</a:t>
            </a:r>
            <a:endParaRPr lang="th-TH" sz="1800" dirty="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th-TH" sz="18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แข่งขันกับระบบ </a:t>
            </a:r>
            <a:r>
              <a:rPr lang="en-US" sz="18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AI </a:t>
            </a:r>
            <a:r>
              <a:rPr lang="th-TH" sz="18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เสมือนจริง</a:t>
            </a:r>
            <a:endParaRPr lang="en-US" sz="1800" dirty="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th-TH" sz="18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ถ้าไม่ติด รับคำแนะนำคณะให้ตรงที่สุด</a:t>
            </a:r>
            <a:r>
              <a:rPr lang="en-US" sz="18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! </a:t>
            </a:r>
            <a:endParaRPr lang="th-TH" sz="1800" dirty="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AD69DF-1009-4901-A1DE-67A2DBFB6B61}"/>
              </a:ext>
            </a:extLst>
          </p:cNvPr>
          <p:cNvSpPr txBox="1"/>
          <p:nvPr/>
        </p:nvSpPr>
        <p:spPr>
          <a:xfrm>
            <a:off x="3496275" y="3458104"/>
            <a:ext cx="3481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  <a:endParaRPr lang="th-TH" sz="4000" dirty="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D01E13-1CA6-4840-A2FF-EBA38401E244}"/>
              </a:ext>
            </a:extLst>
          </p:cNvPr>
          <p:cNvSpPr txBox="1"/>
          <p:nvPr/>
        </p:nvSpPr>
        <p:spPr>
          <a:xfrm>
            <a:off x="3447383" y="4343007"/>
            <a:ext cx="44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2</a:t>
            </a:r>
            <a:endParaRPr lang="th-TH" sz="4000" dirty="0">
              <a:solidFill>
                <a:srgbClr val="FF530D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61544D-F0CA-4857-8819-1217774F4CD5}"/>
              </a:ext>
            </a:extLst>
          </p:cNvPr>
          <p:cNvSpPr txBox="1"/>
          <p:nvPr/>
        </p:nvSpPr>
        <p:spPr>
          <a:xfrm>
            <a:off x="3496275" y="5306568"/>
            <a:ext cx="348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3</a:t>
            </a:r>
            <a:endParaRPr lang="th-TH" sz="4000" dirty="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95446D-2CDA-400E-9E20-F3758FB9DD54}"/>
              </a:ext>
            </a:extLst>
          </p:cNvPr>
          <p:cNvSpPr txBox="1"/>
          <p:nvPr/>
        </p:nvSpPr>
        <p:spPr>
          <a:xfrm>
            <a:off x="7660310" y="3458104"/>
            <a:ext cx="463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4</a:t>
            </a:r>
            <a:endParaRPr lang="th-TH" sz="4000" dirty="0">
              <a:solidFill>
                <a:srgbClr val="FF530D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DDBB99-A5F9-4E16-A5A8-97F6AC8D0E28}"/>
              </a:ext>
            </a:extLst>
          </p:cNvPr>
          <p:cNvSpPr txBox="1"/>
          <p:nvPr/>
        </p:nvSpPr>
        <p:spPr>
          <a:xfrm>
            <a:off x="7669126" y="4343007"/>
            <a:ext cx="44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5</a:t>
            </a:r>
            <a:endParaRPr lang="th-TH" sz="4000" dirty="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80C20C-B6B2-4940-91F5-C9FF79280118}"/>
              </a:ext>
            </a:extLst>
          </p:cNvPr>
          <p:cNvSpPr txBox="1"/>
          <p:nvPr/>
        </p:nvSpPr>
        <p:spPr>
          <a:xfrm>
            <a:off x="7718018" y="5306568"/>
            <a:ext cx="348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6</a:t>
            </a:r>
            <a:endParaRPr lang="th-TH" sz="4000" dirty="0">
              <a:solidFill>
                <a:srgbClr val="FF530D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E3AB03-5C6A-43B0-A7D8-40CBBA78BBAF}"/>
              </a:ext>
            </a:extLst>
          </p:cNvPr>
          <p:cNvSpPr txBox="1"/>
          <p:nvPr/>
        </p:nvSpPr>
        <p:spPr>
          <a:xfrm>
            <a:off x="5454789" y="2551969"/>
            <a:ext cx="15456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มีอะไรบ้าง?</a:t>
            </a:r>
          </a:p>
          <a:p>
            <a:r>
              <a:rPr lang="th-TH" sz="32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มาดูกัน</a:t>
            </a:r>
            <a:r>
              <a:rPr lang="en-US" sz="32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!</a:t>
            </a:r>
            <a:endParaRPr lang="th-TH" sz="3200" dirty="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870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0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4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6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900"/>
                            </p:stCondLst>
                            <p:childTnLst>
                              <p:par>
                                <p:cTn id="8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6" grpId="0" animBg="1"/>
      <p:bldP spid="25" grpId="0"/>
      <p:bldP spid="26" grpId="0"/>
      <p:bldP spid="27" grpId="0"/>
      <p:bldP spid="28" grpId="0"/>
      <p:bldP spid="35" grpId="0"/>
      <p:bldP spid="36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Single Corner Snipped 1">
            <a:extLst>
              <a:ext uri="{FF2B5EF4-FFF2-40B4-BE49-F238E27FC236}">
                <a16:creationId xmlns:a16="http://schemas.microsoft.com/office/drawing/2014/main" id="{C7D6A479-72CB-4A3A-8F0D-A80C2C75603D}"/>
              </a:ext>
            </a:extLst>
          </p:cNvPr>
          <p:cNvSpPr/>
          <p:nvPr/>
        </p:nvSpPr>
        <p:spPr>
          <a:xfrm rot="10800000">
            <a:off x="7678882" y="657824"/>
            <a:ext cx="4513118" cy="599476"/>
          </a:xfrm>
          <a:prstGeom prst="snip1Rect">
            <a:avLst>
              <a:gd name="adj" fmla="val 4881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748333-879B-42BD-964E-9A8411FD2537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43C375B-1E44-4CED-B276-33F5CB306B89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A9A65B9-3461-4D15-8E41-554C4F525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E70A221-496A-4118-A512-E2EC17C3BECC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en-US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ADTID </a:t>
            </a:r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ช่วยได้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01E1E85-9DBA-4859-9A59-5A8929B6D728}"/>
              </a:ext>
            </a:extLst>
          </p:cNvPr>
          <p:cNvGrpSpPr/>
          <p:nvPr/>
        </p:nvGrpSpPr>
        <p:grpSpPr>
          <a:xfrm>
            <a:off x="1240375" y="4229100"/>
            <a:ext cx="2353609" cy="2628900"/>
            <a:chOff x="4790091" y="4229100"/>
            <a:chExt cx="2353609" cy="26289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D1035D0-487E-493E-8125-70EB92C32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205"/>
            <a:stretch/>
          </p:blipFill>
          <p:spPr>
            <a:xfrm>
              <a:off x="4790091" y="4229100"/>
              <a:ext cx="2353609" cy="2628900"/>
            </a:xfrm>
            <a:prstGeom prst="rect">
              <a:avLst/>
            </a:prstGeom>
          </p:spPr>
        </p:pic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E0DE6E-B04A-471A-B61C-43B32A985298}"/>
                </a:ext>
              </a:extLst>
            </p:cNvPr>
            <p:cNvCxnSpPr/>
            <p:nvPr/>
          </p:nvCxnSpPr>
          <p:spPr>
            <a:xfrm>
              <a:off x="5133737" y="5604208"/>
              <a:ext cx="164249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5E170AF-9C51-4368-8CFA-DFEAB20CF6EB}"/>
              </a:ext>
            </a:extLst>
          </p:cNvPr>
          <p:cNvSpPr txBox="1"/>
          <p:nvPr/>
        </p:nvSpPr>
        <p:spPr>
          <a:xfrm>
            <a:off x="4964595" y="2265028"/>
            <a:ext cx="722740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เราวิเคราะห์เจาะลึกข้อสอบ</a:t>
            </a:r>
          </a:p>
          <a:p>
            <a:r>
              <a:rPr lang="th-TH" sz="6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ย้อนหลัง 10 ปี</a:t>
            </a:r>
          </a:p>
          <a:p>
            <a:r>
              <a:rPr lang="th-TH" sz="3800" dirty="0">
                <a:solidFill>
                  <a:schemeClr val="tx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ทุกวิชา ทุกบท พร้อมเฉลย</a:t>
            </a:r>
          </a:p>
          <a:p>
            <a:r>
              <a:rPr lang="th-TH" dirty="0">
                <a:solidFill>
                  <a:schemeClr val="tx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และเทคนิคการแก้โจทย์อย่างละเอียด</a:t>
            </a:r>
          </a:p>
          <a:p>
            <a:r>
              <a:rPr lang="th-TH" dirty="0">
                <a:solidFill>
                  <a:schemeClr val="tx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ข้อสอบเก่า + ข้อสอบออกใหม่</a:t>
            </a:r>
            <a:r>
              <a:rPr lang="th-TH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</a:p>
          <a:p>
            <a:r>
              <a:rPr lang="th-TH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รวมคลังข้อสอบกว่า</a:t>
            </a:r>
            <a:endParaRPr lang="en-US" dirty="0">
              <a:solidFill>
                <a:srgbClr val="FF530D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en-GB" sz="40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30</a:t>
            </a:r>
            <a:r>
              <a:rPr lang="en-US" sz="40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,000 </a:t>
            </a:r>
            <a:r>
              <a:rPr lang="th-TH" sz="40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ข้อ</a:t>
            </a:r>
            <a:endParaRPr lang="th-TH" sz="2000" dirty="0">
              <a:solidFill>
                <a:srgbClr val="FF530D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th-TH" dirty="0">
                <a:solidFill>
                  <a:schemeClr val="tx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373979-7028-4F03-AD6A-BA97B35FFA82}"/>
              </a:ext>
            </a:extLst>
          </p:cNvPr>
          <p:cNvSpPr txBox="1"/>
          <p:nvPr/>
        </p:nvSpPr>
        <p:spPr>
          <a:xfrm>
            <a:off x="369954" y="2250128"/>
            <a:ext cx="1871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>
              <a:defRPr sz="400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defRPr>
            </a:lvl1pPr>
          </a:lstStyle>
          <a:p>
            <a:pPr algn="r"/>
            <a:r>
              <a:rPr lang="en-US" dirty="0"/>
              <a:t>O-NET</a:t>
            </a:r>
            <a:endParaRPr lang="th-TH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8A3DEF-4F90-4EA9-B036-BCB4D197648D}"/>
              </a:ext>
            </a:extLst>
          </p:cNvPr>
          <p:cNvSpPr txBox="1"/>
          <p:nvPr/>
        </p:nvSpPr>
        <p:spPr>
          <a:xfrm>
            <a:off x="966683" y="3041544"/>
            <a:ext cx="1275101" cy="707886"/>
          </a:xfrm>
          <a:prstGeom prst="rect">
            <a:avLst/>
          </a:prstGeom>
          <a:solidFill>
            <a:srgbClr val="3F4E63"/>
          </a:solidFill>
        </p:spPr>
        <p:txBody>
          <a:bodyPr wrap="square" rtlCol="0">
            <a:spAutoFit/>
          </a:bodyPr>
          <a:lstStyle>
            <a:defPPr>
              <a:defRPr lang="th-TH"/>
            </a:defPPr>
            <a:lvl1pPr>
              <a:defRPr sz="400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GAT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7F7B02-020F-48E6-842E-D5DE8DDD8798}"/>
              </a:ext>
            </a:extLst>
          </p:cNvPr>
          <p:cNvSpPr txBox="1"/>
          <p:nvPr/>
        </p:nvSpPr>
        <p:spPr>
          <a:xfrm>
            <a:off x="2241784" y="2000980"/>
            <a:ext cx="2157672" cy="1323439"/>
          </a:xfrm>
          <a:prstGeom prst="rect">
            <a:avLst/>
          </a:prstGeom>
          <a:solidFill>
            <a:srgbClr val="FF530D"/>
          </a:solidFill>
        </p:spPr>
        <p:txBody>
          <a:bodyPr wrap="square" rtlCol="0">
            <a:spAutoFit/>
          </a:bodyPr>
          <a:lstStyle>
            <a:defPPr>
              <a:defRPr lang="th-TH"/>
            </a:defPPr>
            <a:lvl1pPr>
              <a:defRPr sz="400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defRPr>
            </a:lvl1pPr>
          </a:lstStyle>
          <a:p>
            <a:pPr algn="ctr"/>
            <a:r>
              <a:rPr lang="en-US" sz="8000" dirty="0">
                <a:solidFill>
                  <a:schemeClr val="bg1"/>
                </a:solidFill>
              </a:rPr>
              <a:t>PAT</a:t>
            </a:r>
            <a:endParaRPr lang="th-TH" sz="8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6A758-97BE-45E3-B6C4-6905862641CB}"/>
              </a:ext>
            </a:extLst>
          </p:cNvPr>
          <p:cNvSpPr txBox="1"/>
          <p:nvPr/>
        </p:nvSpPr>
        <p:spPr>
          <a:xfrm>
            <a:off x="9043627" y="692814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2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ระบบการสอบอัจฉริยะ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19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0" grpId="0"/>
      <p:bldP spid="48" grpId="0" animBg="1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E902A277-BE8F-47DF-9ED3-60B6A86619D4}"/>
              </a:ext>
            </a:extLst>
          </p:cNvPr>
          <p:cNvSpPr/>
          <p:nvPr/>
        </p:nvSpPr>
        <p:spPr>
          <a:xfrm rot="10800000">
            <a:off x="7678882" y="657824"/>
            <a:ext cx="4513118" cy="599476"/>
          </a:xfrm>
          <a:prstGeom prst="snip1Rect">
            <a:avLst>
              <a:gd name="adj" fmla="val 4881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CAF6CD-12C7-48A2-8497-3BB075E4EE4B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FC26CD-8131-4262-AF14-CBC2A1AEC306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E7C044-7DBD-4D1C-8296-84B2B1A18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C5DEC0F-7531-406E-9255-AA5D3F616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5" y="828288"/>
            <a:ext cx="4177823" cy="2740617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E70A221-496A-4118-A512-E2EC17C3BECC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en-US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ADTID </a:t>
            </a:r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ช่วยได้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3E6FC1-EA6F-4165-9684-A4E607E22D1A}"/>
              </a:ext>
            </a:extLst>
          </p:cNvPr>
          <p:cNvSpPr txBox="1"/>
          <p:nvPr/>
        </p:nvSpPr>
        <p:spPr>
          <a:xfrm>
            <a:off x="9043627" y="692814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2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ระบบการสอบอัจฉริยะ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71F7E7-4BBE-49D3-89C0-4FA253544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54" y="2888536"/>
            <a:ext cx="4194374" cy="2740617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8B80F02-C6C0-4396-A13D-29DF98B20044}"/>
              </a:ext>
            </a:extLst>
          </p:cNvPr>
          <p:cNvSpPr txBox="1"/>
          <p:nvPr/>
        </p:nvSpPr>
        <p:spPr>
          <a:xfrm>
            <a:off x="4964595" y="2265028"/>
            <a:ext cx="722740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ระบบรายงานผลสอบ</a:t>
            </a:r>
          </a:p>
          <a:p>
            <a:r>
              <a:rPr lang="th-TH" sz="6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แสดงผลละเอียด</a:t>
            </a:r>
          </a:p>
          <a:p>
            <a:r>
              <a:rPr lang="th-TH" dirty="0">
                <a:solidFill>
                  <a:schemeClr val="tx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รายงานภาพรวม จนถึง ที่มาของคะแนนแต่ละข้อ</a:t>
            </a:r>
          </a:p>
          <a:p>
            <a:r>
              <a:rPr lang="th-TH" dirty="0">
                <a:solidFill>
                  <a:schemeClr val="tx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และแต่ละบทเรียน ทำได้มากน้อยขนาดไหน </a:t>
            </a:r>
          </a:p>
          <a:p>
            <a:r>
              <a:rPr lang="th-TH" dirty="0">
                <a:solidFill>
                  <a:schemeClr val="tx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เพื่อแนะนำคอร์สเรียน เสริมความรู้ต่อไป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C2A2E-F61B-4671-9D97-46CF4927B2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5" y="3860161"/>
            <a:ext cx="4747730" cy="280570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708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D59B1C1D-A18F-44F4-90D3-3F6CD64EE5DA}"/>
              </a:ext>
            </a:extLst>
          </p:cNvPr>
          <p:cNvSpPr/>
          <p:nvPr/>
        </p:nvSpPr>
        <p:spPr>
          <a:xfrm rot="10800000">
            <a:off x="7678882" y="657824"/>
            <a:ext cx="4513118" cy="599476"/>
          </a:xfrm>
          <a:prstGeom prst="snip1Rect">
            <a:avLst>
              <a:gd name="adj" fmla="val 4881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A747D6C-4E8E-4126-ADF3-BD225D99F51E}"/>
              </a:ext>
            </a:extLst>
          </p:cNvPr>
          <p:cNvGrpSpPr/>
          <p:nvPr/>
        </p:nvGrpSpPr>
        <p:grpSpPr>
          <a:xfrm>
            <a:off x="1013872" y="1687642"/>
            <a:ext cx="3248709" cy="5173147"/>
            <a:chOff x="1005483" y="1693242"/>
            <a:chExt cx="3248709" cy="5173147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A625E23-48D8-4C2F-A3A5-566E530F3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075"/>
            <a:stretch/>
          </p:blipFill>
          <p:spPr>
            <a:xfrm>
              <a:off x="1005483" y="1693242"/>
              <a:ext cx="3248709" cy="517035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457F075-1382-4711-B489-20DD85C82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4" r="1984" b="5628"/>
            <a:stretch/>
          </p:blipFill>
          <p:spPr>
            <a:xfrm>
              <a:off x="1275128" y="2281804"/>
              <a:ext cx="2717418" cy="458458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5E170AF-9C51-4368-8CFA-DFEAB20CF6EB}"/>
              </a:ext>
            </a:extLst>
          </p:cNvPr>
          <p:cNvSpPr txBox="1"/>
          <p:nvPr/>
        </p:nvSpPr>
        <p:spPr>
          <a:xfrm>
            <a:off x="4964595" y="2276204"/>
            <a:ext cx="722740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ระบบแนะแนวการเลือกคณะ </a:t>
            </a:r>
          </a:p>
          <a:p>
            <a:r>
              <a:rPr lang="th-TH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วิเคราะห์ผลจากการสอบ รู้จุดแข็ง-จุดอ่อน </a:t>
            </a:r>
          </a:p>
          <a:p>
            <a:r>
              <a:rPr lang="th-TH" sz="54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แนะนำคะแนน ทุกวิชา</a:t>
            </a:r>
          </a:p>
          <a:p>
            <a:r>
              <a:rPr lang="th-TH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ต้องปรับปรุงคะแนนที่บทเรียนไหน วิชาไหน</a:t>
            </a:r>
          </a:p>
          <a:p>
            <a:r>
              <a:rPr lang="th-TH" sz="32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และแสดงโอกาสสำเร็จตามเป้าหมาย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378BCC-A805-4942-A3E3-BD7456D9C8D7}"/>
              </a:ext>
            </a:extLst>
          </p:cNvPr>
          <p:cNvSpPr txBox="1"/>
          <p:nvPr/>
        </p:nvSpPr>
        <p:spPr>
          <a:xfrm>
            <a:off x="8384793" y="692814"/>
            <a:ext cx="3483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2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ระบบแนะแนวการเลือกคณะ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D05062-6BB3-4F85-9608-D04AC7750B63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1A85BE-2B5D-46C1-8A6A-71C367B75043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D922FAA-33D1-43A3-829C-4433A8EA6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B54D8EC-52C0-47E4-A9F0-4234A246DFF9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en-US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ADTID </a:t>
            </a:r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ช่วยได้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916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Single Corner Snipped 28">
            <a:extLst>
              <a:ext uri="{FF2B5EF4-FFF2-40B4-BE49-F238E27FC236}">
                <a16:creationId xmlns:a16="http://schemas.microsoft.com/office/drawing/2014/main" id="{22FC7A9C-64DF-4C9F-A60F-12139AEF8268}"/>
              </a:ext>
            </a:extLst>
          </p:cNvPr>
          <p:cNvSpPr/>
          <p:nvPr/>
        </p:nvSpPr>
        <p:spPr>
          <a:xfrm rot="10800000">
            <a:off x="7678882" y="657824"/>
            <a:ext cx="4513118" cy="599476"/>
          </a:xfrm>
          <a:prstGeom prst="snip1Rect">
            <a:avLst>
              <a:gd name="adj" fmla="val 4881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DD9A67-F293-45AC-8EC9-27863DEB793F}"/>
              </a:ext>
            </a:extLst>
          </p:cNvPr>
          <p:cNvSpPr txBox="1"/>
          <p:nvPr/>
        </p:nvSpPr>
        <p:spPr>
          <a:xfrm>
            <a:off x="8384793" y="692814"/>
            <a:ext cx="3483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2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ระบบแนะแนวการเลือกคณะ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339FBF-A431-4322-956B-C466CF3F1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04" y="1821794"/>
            <a:ext cx="6842591" cy="46676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14A5F3-43EE-4202-B279-E39198609FC0}"/>
              </a:ext>
            </a:extLst>
          </p:cNvPr>
          <p:cNvSpPr txBox="1"/>
          <p:nvPr/>
        </p:nvSpPr>
        <p:spPr>
          <a:xfrm>
            <a:off x="650112" y="2335696"/>
            <a:ext cx="1853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ตั้งเป้าหมายตามจริง</a:t>
            </a:r>
            <a:endParaRPr lang="en-US" sz="1600" dirty="0">
              <a:solidFill>
                <a:srgbClr val="FF530D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algn="r"/>
            <a:r>
              <a:rPr lang="en-US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4</a:t>
            </a:r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อันดับ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90E4C9-F109-4B90-9E37-811088ADB9C7}"/>
              </a:ext>
            </a:extLst>
          </p:cNvPr>
          <p:cNvCxnSpPr/>
          <p:nvPr/>
        </p:nvCxnSpPr>
        <p:spPr>
          <a:xfrm>
            <a:off x="2503503" y="2263806"/>
            <a:ext cx="0" cy="790112"/>
          </a:xfrm>
          <a:prstGeom prst="line">
            <a:avLst/>
          </a:prstGeom>
          <a:ln w="12700">
            <a:solidFill>
              <a:srgbClr val="FF5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39A2E9-65D7-4B97-938B-1FB9546F8C97}"/>
              </a:ext>
            </a:extLst>
          </p:cNvPr>
          <p:cNvCxnSpPr>
            <a:cxnSpLocks/>
          </p:cNvCxnSpPr>
          <p:nvPr/>
        </p:nvCxnSpPr>
        <p:spPr>
          <a:xfrm>
            <a:off x="2503503" y="4225771"/>
            <a:ext cx="0" cy="1988598"/>
          </a:xfrm>
          <a:prstGeom prst="line">
            <a:avLst/>
          </a:prstGeom>
          <a:ln w="12700">
            <a:solidFill>
              <a:srgbClr val="FF5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43F5ADC-9B20-4F52-878A-A1B37A01206B}"/>
              </a:ext>
            </a:extLst>
          </p:cNvPr>
          <p:cNvSpPr txBox="1"/>
          <p:nvPr/>
        </p:nvSpPr>
        <p:spPr>
          <a:xfrm>
            <a:off x="169145" y="4217762"/>
            <a:ext cx="23343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แนะนำคะแนนเป้าหมาย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ทั้งภาพรวมและรายวิชา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ตามความสามารถผู้สอบ</a:t>
            </a:r>
          </a:p>
          <a:p>
            <a:pPr algn="r"/>
            <a:endParaRPr lang="th-TH" sz="1600" dirty="0">
              <a:solidFill>
                <a:srgbClr val="FF530D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บอกคะแนนที่ควรทำทุกวิชา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8B354A-66D2-444D-A1B4-DFB8CF271E87}"/>
              </a:ext>
            </a:extLst>
          </p:cNvPr>
          <p:cNvCxnSpPr>
            <a:cxnSpLocks/>
          </p:cNvCxnSpPr>
          <p:nvPr/>
        </p:nvCxnSpPr>
        <p:spPr>
          <a:xfrm>
            <a:off x="9650027" y="5166804"/>
            <a:ext cx="0" cy="1319130"/>
          </a:xfrm>
          <a:prstGeom prst="line">
            <a:avLst/>
          </a:prstGeom>
          <a:ln w="12700">
            <a:solidFill>
              <a:srgbClr val="3F4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B254686-26F6-4024-BFD6-1E2918E4F2BE}"/>
              </a:ext>
            </a:extLst>
          </p:cNvPr>
          <p:cNvSpPr txBox="1"/>
          <p:nvPr/>
        </p:nvSpPr>
        <p:spPr>
          <a:xfrm>
            <a:off x="9688497" y="5220939"/>
            <a:ext cx="1919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ประเมินโอกาสสำเร็จ</a:t>
            </a:r>
          </a:p>
          <a:p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พร้อมลำดับที่มีโอกาส</a:t>
            </a:r>
          </a:p>
          <a:p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และคำแนะนำในการ</a:t>
            </a:r>
          </a:p>
          <a:p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เตรียมตัว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A14AAC-0F72-42CC-85A7-03C2DC58F198}"/>
              </a:ext>
            </a:extLst>
          </p:cNvPr>
          <p:cNvSpPr txBox="1"/>
          <p:nvPr/>
        </p:nvSpPr>
        <p:spPr>
          <a:xfrm>
            <a:off x="2570232" y="1446726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วิเคราะห์เป้าหมาย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66051F-FE5C-47DB-97AB-22B8CE296D1B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B13D631-C5B7-49E8-9013-9B87571428DC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DC2738B-5275-4113-A755-8DAD30049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6E5CA6A-34F1-4108-BFCE-DCB37F124C70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en-US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ADTID </a:t>
            </a:r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ช่วยได้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2899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Single Corner Snipped 16">
            <a:extLst>
              <a:ext uri="{FF2B5EF4-FFF2-40B4-BE49-F238E27FC236}">
                <a16:creationId xmlns:a16="http://schemas.microsoft.com/office/drawing/2014/main" id="{F4AA78F1-C2CF-48ED-9D01-9A42C842218C}"/>
              </a:ext>
            </a:extLst>
          </p:cNvPr>
          <p:cNvSpPr/>
          <p:nvPr/>
        </p:nvSpPr>
        <p:spPr>
          <a:xfrm rot="10800000">
            <a:off x="7678882" y="657824"/>
            <a:ext cx="4513118" cy="599476"/>
          </a:xfrm>
          <a:prstGeom prst="snip1Rect">
            <a:avLst>
              <a:gd name="adj" fmla="val 4881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DD9A67-F293-45AC-8EC9-27863DEB793F}"/>
              </a:ext>
            </a:extLst>
          </p:cNvPr>
          <p:cNvSpPr txBox="1"/>
          <p:nvPr/>
        </p:nvSpPr>
        <p:spPr>
          <a:xfrm>
            <a:off x="8384793" y="692814"/>
            <a:ext cx="3483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2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ระบบแนะแนวการเลือกคณะ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4A5F3-43EE-4202-B279-E39198609FC0}"/>
              </a:ext>
            </a:extLst>
          </p:cNvPr>
          <p:cNvSpPr txBox="1"/>
          <p:nvPr/>
        </p:nvSpPr>
        <p:spPr>
          <a:xfrm>
            <a:off x="9092079" y="1761762"/>
            <a:ext cx="2223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เลือกดูผลวิเคราะห์ได้ครบ</a:t>
            </a:r>
          </a:p>
          <a:p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ทุกวิชาที่เปิดสอบ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90E4C9-F109-4B90-9E37-811088ADB9C7}"/>
              </a:ext>
            </a:extLst>
          </p:cNvPr>
          <p:cNvCxnSpPr>
            <a:cxnSpLocks/>
          </p:cNvCxnSpPr>
          <p:nvPr/>
        </p:nvCxnSpPr>
        <p:spPr>
          <a:xfrm>
            <a:off x="8980503" y="1826152"/>
            <a:ext cx="0" cy="517553"/>
          </a:xfrm>
          <a:prstGeom prst="line">
            <a:avLst/>
          </a:prstGeom>
          <a:ln w="12700">
            <a:solidFill>
              <a:srgbClr val="FF5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39A2E9-65D7-4B97-938B-1FB9546F8C97}"/>
              </a:ext>
            </a:extLst>
          </p:cNvPr>
          <p:cNvCxnSpPr>
            <a:cxnSpLocks/>
          </p:cNvCxnSpPr>
          <p:nvPr/>
        </p:nvCxnSpPr>
        <p:spPr>
          <a:xfrm>
            <a:off x="2503503" y="5495278"/>
            <a:ext cx="0" cy="1242874"/>
          </a:xfrm>
          <a:prstGeom prst="line">
            <a:avLst/>
          </a:prstGeom>
          <a:ln w="12700">
            <a:solidFill>
              <a:srgbClr val="FF5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43F5ADC-9B20-4F52-878A-A1B37A01206B}"/>
              </a:ext>
            </a:extLst>
          </p:cNvPr>
          <p:cNvSpPr txBox="1"/>
          <p:nvPr/>
        </p:nvSpPr>
        <p:spPr>
          <a:xfrm>
            <a:off x="66589" y="5553726"/>
            <a:ext cx="24369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แนะนำเป้าหมายคะแนน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ทั้งแบบคะแนนและรายข้อ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เพื่อรับคำแนะนำ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บทเรียนเสริมต่อไป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A14AAC-0F72-42CC-85A7-03C2DC58F198}"/>
              </a:ext>
            </a:extLst>
          </p:cNvPr>
          <p:cNvSpPr txBox="1"/>
          <p:nvPr/>
        </p:nvSpPr>
        <p:spPr>
          <a:xfrm>
            <a:off x="2570232" y="1446726"/>
            <a:ext cx="310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วิเคราะห์คะแนนเป้าหมายรายวิชา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17B14C-BA3A-428D-BE38-E0CCC53C0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03" y="1816058"/>
            <a:ext cx="6194225" cy="50419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EA1FD90-5A78-4E96-9796-B5416DCF5F34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5B2BCD1-8892-4EDA-8ADE-3429E255C21E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B21702-D9A1-4DD5-8803-90C8D9E92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9F99969-6946-4A46-86B2-ACED092CDABC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en-US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ADTID </a:t>
            </a:r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ช่วยได้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1583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98DDA092-11FE-4150-A054-BA0EDC3CE9C3}"/>
              </a:ext>
            </a:extLst>
          </p:cNvPr>
          <p:cNvSpPr/>
          <p:nvPr/>
        </p:nvSpPr>
        <p:spPr>
          <a:xfrm rot="10800000">
            <a:off x="7678882" y="657824"/>
            <a:ext cx="4513118" cy="599476"/>
          </a:xfrm>
          <a:prstGeom prst="snip1Rect">
            <a:avLst>
              <a:gd name="adj" fmla="val 4881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059372-8A6E-429D-B59B-6B0CF86EFE8D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691C72-2097-40A4-8903-8CE4D9D45E47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5D39645-6E05-46AB-80B6-70C8A7284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3FA720C-B775-4207-B7D0-6AEF473D2BD2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en-US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ADTID </a:t>
            </a:r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ช่วยได้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DD9A67-F293-45AC-8EC9-27863DEB793F}"/>
              </a:ext>
            </a:extLst>
          </p:cNvPr>
          <p:cNvSpPr txBox="1"/>
          <p:nvPr/>
        </p:nvSpPr>
        <p:spPr>
          <a:xfrm>
            <a:off x="8945844" y="692814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2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ระบบแนะนำคอร์สเรียน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4A5F3-43EE-4202-B279-E39198609FC0}"/>
              </a:ext>
            </a:extLst>
          </p:cNvPr>
          <p:cNvSpPr txBox="1"/>
          <p:nvPr/>
        </p:nvSpPr>
        <p:spPr>
          <a:xfrm>
            <a:off x="350349" y="2078752"/>
            <a:ext cx="21531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คลิปแนะนำบทเรียน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พร้อมกลยุทธ์ในการสอบ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ของแต่ละวิชา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90E4C9-F109-4B90-9E37-811088ADB9C7}"/>
              </a:ext>
            </a:extLst>
          </p:cNvPr>
          <p:cNvCxnSpPr>
            <a:cxnSpLocks/>
          </p:cNvCxnSpPr>
          <p:nvPr/>
        </p:nvCxnSpPr>
        <p:spPr>
          <a:xfrm>
            <a:off x="2503503" y="2143142"/>
            <a:ext cx="0" cy="1780788"/>
          </a:xfrm>
          <a:prstGeom prst="line">
            <a:avLst/>
          </a:prstGeom>
          <a:ln w="12700">
            <a:solidFill>
              <a:srgbClr val="FF5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501539-F2A2-45E9-B166-2E2791EBFD25}"/>
              </a:ext>
            </a:extLst>
          </p:cNvPr>
          <p:cNvCxnSpPr>
            <a:cxnSpLocks/>
          </p:cNvCxnSpPr>
          <p:nvPr/>
        </p:nvCxnSpPr>
        <p:spPr>
          <a:xfrm>
            <a:off x="9055224" y="1998799"/>
            <a:ext cx="0" cy="4206934"/>
          </a:xfrm>
          <a:prstGeom prst="line">
            <a:avLst/>
          </a:prstGeom>
          <a:ln w="12700">
            <a:solidFill>
              <a:srgbClr val="3F4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FC24C4-60A2-4DED-9F7B-19A0C93D8D69}"/>
              </a:ext>
            </a:extLst>
          </p:cNvPr>
          <p:cNvSpPr txBox="1"/>
          <p:nvPr/>
        </p:nvSpPr>
        <p:spPr>
          <a:xfrm>
            <a:off x="9134116" y="1940252"/>
            <a:ext cx="2663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เนื้อหาบทเรียน</a:t>
            </a:r>
          </a:p>
          <a:p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จัดทำเป็นบทย่อย</a:t>
            </a:r>
          </a:p>
          <a:p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เพื่อแสดงผลสำหรับ</a:t>
            </a:r>
          </a:p>
          <a:p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คำแนะนำรายบุคคล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A14AAC-0F72-42CC-85A7-03C2DC58F198}"/>
              </a:ext>
            </a:extLst>
          </p:cNvPr>
          <p:cNvSpPr txBox="1"/>
          <p:nvPr/>
        </p:nvSpPr>
        <p:spPr>
          <a:xfrm>
            <a:off x="2570232" y="1446726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คอร์สเรียนแนะนำ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BC86F08-F0BB-4725-8213-D4DA33F1F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041" y="1804573"/>
            <a:ext cx="6194226" cy="44011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2180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691C00D3-2307-4ADB-996C-3343806F3F7B}"/>
              </a:ext>
            </a:extLst>
          </p:cNvPr>
          <p:cNvSpPr/>
          <p:nvPr/>
        </p:nvSpPr>
        <p:spPr>
          <a:xfrm rot="10800000">
            <a:off x="7678882" y="657824"/>
            <a:ext cx="4513118" cy="599476"/>
          </a:xfrm>
          <a:prstGeom prst="snip1Rect">
            <a:avLst>
              <a:gd name="adj" fmla="val 4881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E170AF-9C51-4368-8CFA-DFEAB20CF6EB}"/>
              </a:ext>
            </a:extLst>
          </p:cNvPr>
          <p:cNvSpPr txBox="1"/>
          <p:nvPr/>
        </p:nvSpPr>
        <p:spPr>
          <a:xfrm>
            <a:off x="4964595" y="2265540"/>
            <a:ext cx="722740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6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มีคอร์สทบทวน</a:t>
            </a:r>
          </a:p>
          <a:p>
            <a:r>
              <a:rPr lang="th-TH" sz="35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และเตรียมสอบ รวม </a:t>
            </a:r>
            <a:r>
              <a:rPr lang="en-US" sz="35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12 </a:t>
            </a:r>
            <a:r>
              <a:rPr lang="th-TH" sz="35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วิชา</a:t>
            </a:r>
          </a:p>
          <a:p>
            <a:r>
              <a:rPr lang="th-TH" sz="60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กว่า 3</a:t>
            </a:r>
            <a:r>
              <a:rPr lang="en-US" sz="60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,000 </a:t>
            </a:r>
            <a:r>
              <a:rPr lang="th-TH" sz="60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ช.ม.</a:t>
            </a:r>
          </a:p>
          <a:p>
            <a:r>
              <a:rPr lang="th-TH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พร้อมแนะแนวกลยุทธ์เตรียมตัวสอบ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1E5888-149B-4A5A-87CD-971DDECA23DA}"/>
              </a:ext>
            </a:extLst>
          </p:cNvPr>
          <p:cNvSpPr txBox="1"/>
          <p:nvPr/>
        </p:nvSpPr>
        <p:spPr>
          <a:xfrm>
            <a:off x="8977904" y="692814"/>
            <a:ext cx="289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2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คอร์สเรียนครบทุกวิชา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4448958-E602-4665-9C46-437CD315728F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030B799-D961-4734-A659-6E62A0A78804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FAA604E-EA18-46B1-BF4E-1EF0EE8F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EFE030A-F6F2-468D-8261-51738E1BF789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en-US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ADTID </a:t>
            </a:r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ช่วยได้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D6D80E-32D3-43F7-942B-2CD3119FA66C}"/>
              </a:ext>
            </a:extLst>
          </p:cNvPr>
          <p:cNvSpPr/>
          <p:nvPr/>
        </p:nvSpPr>
        <p:spPr>
          <a:xfrm>
            <a:off x="4964595" y="5595785"/>
            <a:ext cx="51122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เรียนดี ไม่มีสะดุด ด้วยการผสานระบบกับ</a:t>
            </a:r>
            <a:endParaRPr lang="en-US" sz="2400" dirty="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en-US" sz="24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VDO Streaming Platform </a:t>
            </a:r>
            <a:r>
              <a:rPr lang="th-TH" sz="24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ระดับโลก</a:t>
            </a:r>
            <a:endParaRPr lang="th-TH" sz="2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4BA51F-05B7-4BCB-835C-27E108ADEB55}"/>
              </a:ext>
            </a:extLst>
          </p:cNvPr>
          <p:cNvCxnSpPr/>
          <p:nvPr/>
        </p:nvCxnSpPr>
        <p:spPr>
          <a:xfrm>
            <a:off x="5067300" y="5385037"/>
            <a:ext cx="50577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7EAD608-684F-44DF-A4AA-77C5E2129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15" y="1630277"/>
            <a:ext cx="3350953" cy="5255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865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2CFE04D7-33B9-4C17-ACB7-490D46F65700}"/>
              </a:ext>
            </a:extLst>
          </p:cNvPr>
          <p:cNvSpPr/>
          <p:nvPr/>
        </p:nvSpPr>
        <p:spPr>
          <a:xfrm rot="10800000">
            <a:off x="7678882" y="657824"/>
            <a:ext cx="4513118" cy="599476"/>
          </a:xfrm>
          <a:prstGeom prst="snip1Rect">
            <a:avLst>
              <a:gd name="adj" fmla="val 4881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E170AF-9C51-4368-8CFA-DFEAB20CF6EB}"/>
              </a:ext>
            </a:extLst>
          </p:cNvPr>
          <p:cNvSpPr txBox="1"/>
          <p:nvPr/>
        </p:nvSpPr>
        <p:spPr>
          <a:xfrm>
            <a:off x="4964598" y="2265028"/>
            <a:ext cx="722740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ระบบวิเคราะห์ผลการยื่นคะแนน </a:t>
            </a:r>
            <a:r>
              <a:rPr lang="en-US" sz="24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ADMISSION</a:t>
            </a:r>
            <a:r>
              <a:rPr lang="th-TH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</a:p>
          <a:p>
            <a:r>
              <a:rPr lang="th-TH" sz="4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ถ้าผลการยื่นคะแนน ไม่ติด</a:t>
            </a:r>
            <a:r>
              <a:rPr lang="en-US" sz="4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!</a:t>
            </a:r>
            <a:endParaRPr lang="th-TH" sz="4600" dirty="0">
              <a:solidFill>
                <a:srgbClr val="FF530D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th-TH" sz="32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ระบบจะวิเคราะห์หาโอกาสจากผลสอบ</a:t>
            </a:r>
          </a:p>
          <a:p>
            <a:r>
              <a:rPr lang="th-TH" sz="40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ให้คำแนะนำการเลือกคณะใหม่</a:t>
            </a:r>
          </a:p>
          <a:p>
            <a:r>
              <a:rPr lang="th-TH" sz="40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ได้ตรงที่สุด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991DE52-7A73-42F4-BC34-81FB15493737}"/>
              </a:ext>
            </a:extLst>
          </p:cNvPr>
          <p:cNvGrpSpPr/>
          <p:nvPr/>
        </p:nvGrpSpPr>
        <p:grpSpPr>
          <a:xfrm>
            <a:off x="1005483" y="1693242"/>
            <a:ext cx="3248709" cy="5170358"/>
            <a:chOff x="1072595" y="1642908"/>
            <a:chExt cx="3248709" cy="517035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3E27DDD-71D2-4F6E-BAF7-5CC594C82F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075"/>
            <a:stretch/>
          </p:blipFill>
          <p:spPr>
            <a:xfrm>
              <a:off x="1072595" y="1642908"/>
              <a:ext cx="3248709" cy="517035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C05357D-9EDD-417B-9BA7-5986FF793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2"/>
            <a:stretch/>
          </p:blipFill>
          <p:spPr>
            <a:xfrm>
              <a:off x="1331902" y="2163151"/>
              <a:ext cx="2726008" cy="4650115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27796CE-4EFB-44C5-A8C3-12CE9079E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84" y="1475366"/>
            <a:ext cx="2791849" cy="1953634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outerShdw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1C20D0-D22B-4EE4-82F6-0D06F7B0E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81" y="2711838"/>
            <a:ext cx="2791850" cy="187007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outerShdw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5EEA825-87BD-4A68-8AE7-A15BA0CFFD8C}"/>
              </a:ext>
            </a:extLst>
          </p:cNvPr>
          <p:cNvSpPr/>
          <p:nvPr/>
        </p:nvSpPr>
        <p:spPr>
          <a:xfrm>
            <a:off x="7985646" y="699504"/>
            <a:ext cx="3882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2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ระบบวิเคราะห์ผล </a:t>
            </a:r>
            <a:r>
              <a:rPr lang="en-US" sz="2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ADMISSION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A8FE87-D594-4EDB-99B3-D12B4EA57AA9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55EC1A-AD4D-420A-B1D5-65FD3FDE9E7C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81067CF-9B27-4612-BA59-CB0711301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1DE5BE5-E348-43E5-96BE-F7FD147C5CD9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en-US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ADTID </a:t>
            </a:r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ช่วยได้</a:t>
            </a:r>
          </a:p>
        </p:txBody>
      </p:sp>
    </p:spTree>
    <p:extLst>
      <p:ext uri="{BB962C8B-B14F-4D97-AF65-F5344CB8AC3E}">
        <p14:creationId xmlns:p14="http://schemas.microsoft.com/office/powerpoint/2010/main" val="168666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94790F-13FE-48DE-B299-A1446BBA4F08}"/>
              </a:ext>
            </a:extLst>
          </p:cNvPr>
          <p:cNvCxnSpPr>
            <a:cxnSpLocks/>
          </p:cNvCxnSpPr>
          <p:nvPr/>
        </p:nvCxnSpPr>
        <p:spPr>
          <a:xfrm>
            <a:off x="3543677" y="1358966"/>
            <a:ext cx="0" cy="5259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1A85D2-8444-415E-811E-706EAD3C09E2}"/>
              </a:ext>
            </a:extLst>
          </p:cNvPr>
          <p:cNvSpPr txBox="1"/>
          <p:nvPr/>
        </p:nvSpPr>
        <p:spPr>
          <a:xfrm>
            <a:off x="3728754" y="1296515"/>
            <a:ext cx="6611942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b="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ที่มาของโครงการ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b="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ความสามารถของ </a:t>
            </a:r>
            <a:r>
              <a:rPr lang="en-US" b="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ADTID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b="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ข้อมูลสำคัญจากการทดสอบ</a:t>
            </a:r>
            <a:endParaRPr lang="en-US" b="0" dirty="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Sponsorship | Advertising</a:t>
            </a:r>
            <a:endParaRPr lang="th-TH" b="0" dirty="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F3C891-B0B2-402B-8259-18F934AEBBE4}"/>
              </a:ext>
            </a:extLst>
          </p:cNvPr>
          <p:cNvGrpSpPr/>
          <p:nvPr/>
        </p:nvGrpSpPr>
        <p:grpSpPr>
          <a:xfrm>
            <a:off x="0" y="-10618"/>
            <a:ext cx="12192000" cy="678833"/>
            <a:chOff x="1688124" y="-10618"/>
            <a:chExt cx="12192000" cy="67883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3DA7437-6526-489F-986A-3C645C7C78D3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4357AFB-41EB-4D7E-93BD-91486AAD8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FD1D72-04E1-4376-B2D1-05B7CBF9A3D8}"/>
              </a:ext>
            </a:extLst>
          </p:cNvPr>
          <p:cNvGrpSpPr/>
          <p:nvPr/>
        </p:nvGrpSpPr>
        <p:grpSpPr>
          <a:xfrm>
            <a:off x="219075" y="1358966"/>
            <a:ext cx="3139523" cy="2070034"/>
            <a:chOff x="1688124" y="-10618"/>
            <a:chExt cx="3139523" cy="20700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940082D-1A4E-42CB-B2AA-5CC45081E4FB}"/>
                </a:ext>
              </a:extLst>
            </p:cNvPr>
            <p:cNvSpPr/>
            <p:nvPr/>
          </p:nvSpPr>
          <p:spPr>
            <a:xfrm>
              <a:off x="1688124" y="-10618"/>
              <a:ext cx="3139523" cy="2070034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7C678A9-8ED2-4215-8ABC-6634A7C61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2488" y="745034"/>
              <a:ext cx="1650794" cy="55873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8346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6F1DC51-E263-41EC-B282-D7E20C0A3DD2}"/>
              </a:ext>
            </a:extLst>
          </p:cNvPr>
          <p:cNvSpPr/>
          <p:nvPr/>
        </p:nvSpPr>
        <p:spPr>
          <a:xfrm rot="10800000">
            <a:off x="7678882" y="657824"/>
            <a:ext cx="4513118" cy="599476"/>
          </a:xfrm>
          <a:prstGeom prst="snip1Rect">
            <a:avLst>
              <a:gd name="adj" fmla="val 4881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73735A-C7AD-4B40-A87C-C18037C464CA}"/>
              </a:ext>
            </a:extLst>
          </p:cNvPr>
          <p:cNvSpPr/>
          <p:nvPr/>
        </p:nvSpPr>
        <p:spPr>
          <a:xfrm>
            <a:off x="7985646" y="699504"/>
            <a:ext cx="3882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2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ระบบวิเคราะห์ผล </a:t>
            </a:r>
            <a:r>
              <a:rPr lang="en-US" sz="2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ADMISSION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F75AE7-1572-49F7-BFA1-FB169F1DD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32" y="1805587"/>
            <a:ext cx="6191534" cy="31402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13D54D-40EC-404B-AE49-D0F6C82E8210}"/>
              </a:ext>
            </a:extLst>
          </p:cNvPr>
          <p:cNvSpPr txBox="1"/>
          <p:nvPr/>
        </p:nvSpPr>
        <p:spPr>
          <a:xfrm>
            <a:off x="2570232" y="1446726"/>
            <a:ext cx="5048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กรอกข้อมูลคะแนน เพื่อวิเคราะห์ความสามารถรายวิชา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05B40-C773-484C-BCAB-D3C1FCBBD5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11"/>
          <a:stretch/>
        </p:blipFill>
        <p:spPr>
          <a:xfrm>
            <a:off x="2674732" y="4892609"/>
            <a:ext cx="6191535" cy="19653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32A4B5-0A6F-4AB2-99F4-4CC720927F75}"/>
              </a:ext>
            </a:extLst>
          </p:cNvPr>
          <p:cNvSpPr txBox="1"/>
          <p:nvPr/>
        </p:nvSpPr>
        <p:spPr>
          <a:xfrm>
            <a:off x="369586" y="2078752"/>
            <a:ext cx="21339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กรอกเกรดเฉลี่ยรายวิชา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เพื่อบันทึกความสามารถ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ใช้สำหรับแนะนำคะแนน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เป็นรายบุคคล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294D54-3713-46B0-92C6-F1F818DB0458}"/>
              </a:ext>
            </a:extLst>
          </p:cNvPr>
          <p:cNvCxnSpPr>
            <a:cxnSpLocks/>
          </p:cNvCxnSpPr>
          <p:nvPr/>
        </p:nvCxnSpPr>
        <p:spPr>
          <a:xfrm>
            <a:off x="2503503" y="5530788"/>
            <a:ext cx="0" cy="1189607"/>
          </a:xfrm>
          <a:prstGeom prst="line">
            <a:avLst/>
          </a:prstGeom>
          <a:ln w="12700">
            <a:solidFill>
              <a:srgbClr val="FF5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15EDDF0-4C92-4AFD-854F-3AE7A4667640}"/>
              </a:ext>
            </a:extLst>
          </p:cNvPr>
          <p:cNvCxnSpPr>
            <a:cxnSpLocks/>
          </p:cNvCxnSpPr>
          <p:nvPr/>
        </p:nvCxnSpPr>
        <p:spPr>
          <a:xfrm>
            <a:off x="9072979" y="4892608"/>
            <a:ext cx="0" cy="638180"/>
          </a:xfrm>
          <a:prstGeom prst="line">
            <a:avLst/>
          </a:prstGeom>
          <a:ln w="12700">
            <a:solidFill>
              <a:srgbClr val="3F4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8AFBC6-D08D-4FE3-BF4F-2090CDB2DB77}"/>
              </a:ext>
            </a:extLst>
          </p:cNvPr>
          <p:cNvSpPr txBox="1"/>
          <p:nvPr/>
        </p:nvSpPr>
        <p:spPr>
          <a:xfrm>
            <a:off x="9072977" y="4764483"/>
            <a:ext cx="2858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เลือกคำนวนคะแนนโดยอัตโนมัติ สำหรับตั้งเป้าหมาย ก่อนลงสนามสอบจริง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2AEF5F-8C04-4493-9B3B-2E6724AC6006}"/>
              </a:ext>
            </a:extLst>
          </p:cNvPr>
          <p:cNvSpPr txBox="1"/>
          <p:nvPr/>
        </p:nvSpPr>
        <p:spPr>
          <a:xfrm>
            <a:off x="334319" y="5514410"/>
            <a:ext cx="21691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เลือกกรอกคะแนน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สอบจริง เพื่อวิเคราะห์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การเลือกคณะและคะแนน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ให้แม่นยำที่สุด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8DB824-46C3-4DA9-949E-1D3D0E4F668D}"/>
              </a:ext>
            </a:extLst>
          </p:cNvPr>
          <p:cNvCxnSpPr>
            <a:cxnSpLocks/>
          </p:cNvCxnSpPr>
          <p:nvPr/>
        </p:nvCxnSpPr>
        <p:spPr>
          <a:xfrm>
            <a:off x="2503503" y="1998946"/>
            <a:ext cx="0" cy="2893662"/>
          </a:xfrm>
          <a:prstGeom prst="line">
            <a:avLst/>
          </a:prstGeom>
          <a:ln w="12700">
            <a:solidFill>
              <a:srgbClr val="FF5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5DDF9A-EEDA-4208-A093-D58C1DC11237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B80DD84-8D12-44E7-9D0E-6E332561A18D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A6D5DED-FE77-4238-AE86-8780E185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E17A0EA-11A2-4B3F-BCF0-565508DCD40A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en-US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ADTID </a:t>
            </a:r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ช่วยได้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3701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Single Corner Snipped 24">
            <a:extLst>
              <a:ext uri="{FF2B5EF4-FFF2-40B4-BE49-F238E27FC236}">
                <a16:creationId xmlns:a16="http://schemas.microsoft.com/office/drawing/2014/main" id="{771DAAAF-D0BD-4CBF-A31F-8B04098FEC2B}"/>
              </a:ext>
            </a:extLst>
          </p:cNvPr>
          <p:cNvSpPr/>
          <p:nvPr/>
        </p:nvSpPr>
        <p:spPr>
          <a:xfrm rot="10800000">
            <a:off x="7678882" y="657824"/>
            <a:ext cx="4513118" cy="599476"/>
          </a:xfrm>
          <a:prstGeom prst="snip1Rect">
            <a:avLst>
              <a:gd name="adj" fmla="val 4881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4C8B21-7E9B-4047-BE61-C560E906BD43}"/>
              </a:ext>
            </a:extLst>
          </p:cNvPr>
          <p:cNvSpPr/>
          <p:nvPr/>
        </p:nvSpPr>
        <p:spPr>
          <a:xfrm>
            <a:off x="2674731" y="1801726"/>
            <a:ext cx="6191520" cy="5056274"/>
          </a:xfrm>
          <a:prstGeom prst="rect">
            <a:avLst/>
          </a:prstGeom>
          <a:solidFill>
            <a:srgbClr val="F8F9FB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3D54D-40EC-404B-AE49-D0F6C82E8210}"/>
              </a:ext>
            </a:extLst>
          </p:cNvPr>
          <p:cNvSpPr txBox="1"/>
          <p:nvPr/>
        </p:nvSpPr>
        <p:spPr>
          <a:xfrm>
            <a:off x="2570232" y="1446726"/>
            <a:ext cx="398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ระบบกรองข้อมูลช่วยเลือกคณะที่เหมาะสม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32A4B5-0A6F-4AB2-99F4-4CC720927F75}"/>
              </a:ext>
            </a:extLst>
          </p:cNvPr>
          <p:cNvSpPr txBox="1"/>
          <p:nvPr/>
        </p:nvSpPr>
        <p:spPr>
          <a:xfrm>
            <a:off x="507444" y="2078752"/>
            <a:ext cx="1996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ระบบจะกรองคณะ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ตามวิชาที่นักเรียนสอบ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หรือระบุคะแนนสอบ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294D54-3713-46B0-92C6-F1F818DB0458}"/>
              </a:ext>
            </a:extLst>
          </p:cNvPr>
          <p:cNvCxnSpPr>
            <a:cxnSpLocks/>
          </p:cNvCxnSpPr>
          <p:nvPr/>
        </p:nvCxnSpPr>
        <p:spPr>
          <a:xfrm>
            <a:off x="2503503" y="4892608"/>
            <a:ext cx="0" cy="1827787"/>
          </a:xfrm>
          <a:prstGeom prst="line">
            <a:avLst/>
          </a:prstGeom>
          <a:ln w="12700">
            <a:solidFill>
              <a:srgbClr val="3F4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15EDDF0-4C92-4AFD-854F-3AE7A4667640}"/>
              </a:ext>
            </a:extLst>
          </p:cNvPr>
          <p:cNvCxnSpPr>
            <a:cxnSpLocks/>
          </p:cNvCxnSpPr>
          <p:nvPr/>
        </p:nvCxnSpPr>
        <p:spPr>
          <a:xfrm>
            <a:off x="9072979" y="1985206"/>
            <a:ext cx="0" cy="1805559"/>
          </a:xfrm>
          <a:prstGeom prst="line">
            <a:avLst/>
          </a:prstGeom>
          <a:ln w="12700">
            <a:solidFill>
              <a:srgbClr val="3F4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8AFBC6-D08D-4FE3-BF4F-2090CDB2DB77}"/>
              </a:ext>
            </a:extLst>
          </p:cNvPr>
          <p:cNvSpPr txBox="1"/>
          <p:nvPr/>
        </p:nvSpPr>
        <p:spPr>
          <a:xfrm>
            <a:off x="9072977" y="1857081"/>
            <a:ext cx="28586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สามารถกรองรายชื่อคณะตามกลุ่มคณะ โดยแสดงผล เชื่อมโยงกับคะแนนสอบที่มี</a:t>
            </a:r>
          </a:p>
          <a:p>
            <a:endParaRPr lang="th-TH" sz="1600" dirty="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2AEF5F-8C04-4493-9B3B-2E6724AC6006}"/>
              </a:ext>
            </a:extLst>
          </p:cNvPr>
          <p:cNvSpPr txBox="1"/>
          <p:nvPr/>
        </p:nvSpPr>
        <p:spPr>
          <a:xfrm>
            <a:off x="-10327" y="4782301"/>
            <a:ext cx="2513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>
              <a:defRPr sz="180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defRPr>
            </a:lvl1pPr>
          </a:lstStyle>
          <a:p>
            <a:pPr algn="r"/>
            <a:r>
              <a:rPr lang="th-TH" sz="1600" dirty="0"/>
              <a:t>เลือกช่วงคะแนน</a:t>
            </a:r>
          </a:p>
          <a:p>
            <a:pPr algn="r"/>
            <a:r>
              <a:rPr lang="th-TH" sz="1600" dirty="0"/>
              <a:t>ตามความสามารถ</a:t>
            </a:r>
          </a:p>
          <a:p>
            <a:pPr algn="r"/>
            <a:r>
              <a:rPr lang="th-TH" sz="1600" dirty="0"/>
              <a:t>ปรับได้ตามต้องการ</a:t>
            </a:r>
          </a:p>
          <a:p>
            <a:pPr algn="r"/>
            <a:r>
              <a:rPr lang="th-TH" sz="1600" dirty="0"/>
              <a:t>เพื่อค้นหาคณะได้แม่ยำขึ้น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46F373-B281-4B79-8FC0-00634231C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28" y="1810604"/>
            <a:ext cx="2552700" cy="4983480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C6A1FE-EA3A-42E9-866E-1204560CA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0604"/>
            <a:ext cx="2590800" cy="4884420"/>
          </a:xfrm>
          <a:prstGeom prst="rect">
            <a:avLst/>
          </a:prstGeom>
          <a:ln>
            <a:noFill/>
          </a:ln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998560-831D-4CFE-95F0-C81B067C9A2F}"/>
              </a:ext>
            </a:extLst>
          </p:cNvPr>
          <p:cNvCxnSpPr>
            <a:cxnSpLocks/>
          </p:cNvCxnSpPr>
          <p:nvPr/>
        </p:nvCxnSpPr>
        <p:spPr>
          <a:xfrm>
            <a:off x="2503503" y="1998946"/>
            <a:ext cx="0" cy="2626320"/>
          </a:xfrm>
          <a:prstGeom prst="line">
            <a:avLst/>
          </a:prstGeom>
          <a:ln w="12700">
            <a:solidFill>
              <a:srgbClr val="FF5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EFD486F-BEA0-4E20-9D5E-21053295066B}"/>
              </a:ext>
            </a:extLst>
          </p:cNvPr>
          <p:cNvCxnSpPr>
            <a:cxnSpLocks/>
          </p:cNvCxnSpPr>
          <p:nvPr/>
        </p:nvCxnSpPr>
        <p:spPr>
          <a:xfrm>
            <a:off x="9072979" y="4231257"/>
            <a:ext cx="0" cy="2454889"/>
          </a:xfrm>
          <a:prstGeom prst="line">
            <a:avLst/>
          </a:prstGeom>
          <a:ln w="12700">
            <a:solidFill>
              <a:srgbClr val="FF5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39D4B4E-79C7-43AD-AA99-E5F512EA0DB4}"/>
              </a:ext>
            </a:extLst>
          </p:cNvPr>
          <p:cNvSpPr txBox="1"/>
          <p:nvPr/>
        </p:nvSpPr>
        <p:spPr>
          <a:xfrm>
            <a:off x="9072977" y="4103132"/>
            <a:ext cx="2465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algn="r">
              <a:defRPr sz="180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defRPr>
            </a:lvl1pPr>
          </a:lstStyle>
          <a:p>
            <a:pPr algn="l"/>
            <a:r>
              <a:rPr lang="th-TH" sz="1600" dirty="0"/>
              <a:t>เลือกสถานที่ตั้งมหาวิทยาลัย</a:t>
            </a:r>
          </a:p>
          <a:p>
            <a:pPr algn="l"/>
            <a:endParaRPr lang="th-TH" sz="1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CE13F29-8F0E-4E1A-993F-196FDFD9A109}"/>
              </a:ext>
            </a:extLst>
          </p:cNvPr>
          <p:cNvCxnSpPr>
            <a:cxnSpLocks/>
          </p:cNvCxnSpPr>
          <p:nvPr/>
        </p:nvCxnSpPr>
        <p:spPr>
          <a:xfrm>
            <a:off x="5770491" y="2078752"/>
            <a:ext cx="0" cy="460739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F21E8DE-6763-460B-AD01-8847E16E27BF}"/>
              </a:ext>
            </a:extLst>
          </p:cNvPr>
          <p:cNvSpPr/>
          <p:nvPr/>
        </p:nvSpPr>
        <p:spPr>
          <a:xfrm>
            <a:off x="7985646" y="699504"/>
            <a:ext cx="3882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2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ระบบวิเคราะห์ผล </a:t>
            </a:r>
            <a:r>
              <a:rPr lang="en-US" sz="2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ADMISSION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1054B5-8C12-4237-83A2-F48C21B41BFD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C2923B0-0DF2-4673-A81E-2B7A72F73CE5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3F84DC9-28CE-4E8E-937D-9DC3FDD6E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925FB1E-2500-487D-9927-D8786417423A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en-US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ADTID </a:t>
            </a:r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ช่วยได้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306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Single Corner Snipped 16">
            <a:extLst>
              <a:ext uri="{FF2B5EF4-FFF2-40B4-BE49-F238E27FC236}">
                <a16:creationId xmlns:a16="http://schemas.microsoft.com/office/drawing/2014/main" id="{4C965D5D-43D4-47BC-9D0B-3A0824185603}"/>
              </a:ext>
            </a:extLst>
          </p:cNvPr>
          <p:cNvSpPr/>
          <p:nvPr/>
        </p:nvSpPr>
        <p:spPr>
          <a:xfrm rot="10800000">
            <a:off x="7678882" y="657824"/>
            <a:ext cx="4513118" cy="599476"/>
          </a:xfrm>
          <a:prstGeom prst="snip1Rect">
            <a:avLst>
              <a:gd name="adj" fmla="val 4881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3D54D-40EC-404B-AE49-D0F6C82E8210}"/>
              </a:ext>
            </a:extLst>
          </p:cNvPr>
          <p:cNvSpPr txBox="1"/>
          <p:nvPr/>
        </p:nvSpPr>
        <p:spPr>
          <a:xfrm>
            <a:off x="2570232" y="1446726"/>
            <a:ext cx="636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ระบบแนะนำคณะที่เหมาะสม โดยอ้างอิงความสามารถในการทำคะแนน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32A4B5-0A6F-4AB2-99F4-4CC720927F75}"/>
              </a:ext>
            </a:extLst>
          </p:cNvPr>
          <p:cNvSpPr txBox="1"/>
          <p:nvPr/>
        </p:nvSpPr>
        <p:spPr>
          <a:xfrm>
            <a:off x="257375" y="1801726"/>
            <a:ext cx="2246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เลือกคณะและลำดับ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ใช้สำหรับตั้งเป้าหมาย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และเปรียบเทียบโอกาสติด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294D54-3713-46B0-92C6-F1F818DB0458}"/>
              </a:ext>
            </a:extLst>
          </p:cNvPr>
          <p:cNvCxnSpPr>
            <a:cxnSpLocks/>
          </p:cNvCxnSpPr>
          <p:nvPr/>
        </p:nvCxnSpPr>
        <p:spPr>
          <a:xfrm>
            <a:off x="2503503" y="3115270"/>
            <a:ext cx="0" cy="2816790"/>
          </a:xfrm>
          <a:prstGeom prst="line">
            <a:avLst/>
          </a:prstGeom>
          <a:ln w="12700">
            <a:solidFill>
              <a:srgbClr val="FF5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15EDDF0-4C92-4AFD-854F-3AE7A4667640}"/>
              </a:ext>
            </a:extLst>
          </p:cNvPr>
          <p:cNvCxnSpPr>
            <a:cxnSpLocks/>
          </p:cNvCxnSpPr>
          <p:nvPr/>
        </p:nvCxnSpPr>
        <p:spPr>
          <a:xfrm>
            <a:off x="9072979" y="3115270"/>
            <a:ext cx="0" cy="1805559"/>
          </a:xfrm>
          <a:prstGeom prst="line">
            <a:avLst/>
          </a:prstGeom>
          <a:ln w="12700">
            <a:solidFill>
              <a:srgbClr val="3F4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8AFBC6-D08D-4FE3-BF4F-2090CDB2DB77}"/>
              </a:ext>
            </a:extLst>
          </p:cNvPr>
          <p:cNvSpPr txBox="1"/>
          <p:nvPr/>
        </p:nvSpPr>
        <p:spPr>
          <a:xfrm>
            <a:off x="9072977" y="2987145"/>
            <a:ext cx="28586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สามารถแสดงผลตาม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รายชื่อมหาวิทยาลัย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รายชื่อคณะ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คะแนนสูงสุด - ต่ำสุด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คะแนนต่ำสุด - สูงสุด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2AEF5F-8C04-4493-9B3B-2E6724AC6006}"/>
              </a:ext>
            </a:extLst>
          </p:cNvPr>
          <p:cNvSpPr txBox="1"/>
          <p:nvPr/>
        </p:nvSpPr>
        <p:spPr>
          <a:xfrm>
            <a:off x="464163" y="3012804"/>
            <a:ext cx="20393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แสดงผลคำแนะนำคณะ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ที่มีคะแนนเหมาะสมและ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มีโอกาสติดตามคะแนน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ที่นักเรียนกรอกไว้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998560-831D-4CFE-95F0-C81B067C9A2F}"/>
              </a:ext>
            </a:extLst>
          </p:cNvPr>
          <p:cNvCxnSpPr>
            <a:cxnSpLocks/>
          </p:cNvCxnSpPr>
          <p:nvPr/>
        </p:nvCxnSpPr>
        <p:spPr>
          <a:xfrm>
            <a:off x="2503503" y="1812448"/>
            <a:ext cx="0" cy="1189634"/>
          </a:xfrm>
          <a:prstGeom prst="line">
            <a:avLst/>
          </a:prstGeom>
          <a:ln w="12700">
            <a:solidFill>
              <a:srgbClr val="FF5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FFF36DFF-931B-4A84-BA62-35AE4F6C4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30" y="1812448"/>
            <a:ext cx="6206801" cy="41196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745E99-0592-4667-ADBF-9943C171C98A}"/>
              </a:ext>
            </a:extLst>
          </p:cNvPr>
          <p:cNvSpPr/>
          <p:nvPr/>
        </p:nvSpPr>
        <p:spPr>
          <a:xfrm>
            <a:off x="7985646" y="699504"/>
            <a:ext cx="3882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2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ระบบวิเคราะห์ผล </a:t>
            </a:r>
            <a:r>
              <a:rPr lang="en-US" sz="2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ADMISSION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7A70D0-6558-4F83-970B-2FCC158D073F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FB4BFC-9FB1-4BE4-92E0-85092946467C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9CCDDFB-08ED-4F61-AE60-FE11DECEA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40A4935-ECE2-48DA-BC8E-9587C2822899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en-US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ADTID </a:t>
            </a:r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ช่วยได้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2832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10A1D5B0-D5CC-4454-BCE1-64BA5B24EF3A}"/>
              </a:ext>
            </a:extLst>
          </p:cNvPr>
          <p:cNvSpPr/>
          <p:nvPr/>
        </p:nvSpPr>
        <p:spPr>
          <a:xfrm rot="10800000">
            <a:off x="7678882" y="657824"/>
            <a:ext cx="4513118" cy="599476"/>
          </a:xfrm>
          <a:prstGeom prst="snip1Rect">
            <a:avLst>
              <a:gd name="adj" fmla="val 4881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E170AF-9C51-4368-8CFA-DFEAB20CF6EB}"/>
              </a:ext>
            </a:extLst>
          </p:cNvPr>
          <p:cNvSpPr txBox="1"/>
          <p:nvPr/>
        </p:nvSpPr>
        <p:spPr>
          <a:xfrm>
            <a:off x="4964595" y="2265028"/>
            <a:ext cx="722740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3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ระบบทดลองการยื่นคะแนน</a:t>
            </a:r>
          </a:p>
          <a:p>
            <a:r>
              <a:rPr lang="en-US" sz="44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ADMISSION</a:t>
            </a:r>
            <a:r>
              <a:rPr lang="en-US" sz="48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48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เสมือนจริง </a:t>
            </a:r>
          </a:p>
          <a:p>
            <a:r>
              <a:rPr lang="th-TH" sz="41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จำลองการยื่นแข่งขันกับ </a:t>
            </a:r>
            <a:r>
              <a:rPr lang="en-US" sz="41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AI</a:t>
            </a:r>
            <a:endParaRPr lang="th-TH" sz="4100" dirty="0">
              <a:solidFill>
                <a:srgbClr val="FF530D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th-TH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พร้อมอัพเดท</a:t>
            </a:r>
            <a:r>
              <a:rPr lang="th-TH" dirty="0">
                <a:solidFill>
                  <a:schemeClr val="tx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ข่าว ประกาศ และเงื่อนไข</a:t>
            </a:r>
          </a:p>
          <a:p>
            <a:r>
              <a:rPr lang="th-TH" dirty="0">
                <a:solidFill>
                  <a:schemeClr val="tx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การรับสมัคร ทุกมหาวิทยาลัย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D563C22-3D80-48EB-8A1B-EF3309D0502E}"/>
              </a:ext>
            </a:extLst>
          </p:cNvPr>
          <p:cNvGrpSpPr/>
          <p:nvPr/>
        </p:nvGrpSpPr>
        <p:grpSpPr>
          <a:xfrm>
            <a:off x="1005483" y="1693242"/>
            <a:ext cx="3248709" cy="5170358"/>
            <a:chOff x="1072595" y="1642908"/>
            <a:chExt cx="3248709" cy="5170358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1833244-6CE4-4B63-97C5-FE9DB3256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075"/>
            <a:stretch/>
          </p:blipFill>
          <p:spPr>
            <a:xfrm>
              <a:off x="1072595" y="1642908"/>
              <a:ext cx="3248709" cy="517035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2B8E5BC-6B32-4542-A8B8-0170E4D49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2"/>
            <a:stretch/>
          </p:blipFill>
          <p:spPr>
            <a:xfrm>
              <a:off x="1331902" y="2163151"/>
              <a:ext cx="2726008" cy="465011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95D0EBA-D194-4BCC-8A62-2ADAF69E7F87}"/>
              </a:ext>
            </a:extLst>
          </p:cNvPr>
          <p:cNvSpPr txBox="1"/>
          <p:nvPr/>
        </p:nvSpPr>
        <p:spPr>
          <a:xfrm>
            <a:off x="8378380" y="692814"/>
            <a:ext cx="3490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ADMISSION SIMULATOR</a:t>
            </a:r>
            <a:endParaRPr lang="th-TH" sz="2400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6ACCBB-8513-4923-AD74-2337BE0BC875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0767140-49C9-4349-9FE1-DE6FE342F7B1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0E65786-43BA-4CCB-9EBB-1F34E9024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1C0F20D-3689-45E4-982D-EB26CBA599BA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en-US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ADTID </a:t>
            </a:r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ช่วยได้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641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B484677-C312-466C-AB15-325B0A803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04" y="1812447"/>
            <a:ext cx="6201415" cy="423026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D11E4A-EB9C-4DCA-AC14-A1BE611A3FA7}"/>
              </a:ext>
            </a:extLst>
          </p:cNvPr>
          <p:cNvSpPr/>
          <p:nvPr/>
        </p:nvSpPr>
        <p:spPr>
          <a:xfrm>
            <a:off x="7467600" y="2606040"/>
            <a:ext cx="1178560" cy="274320"/>
          </a:xfrm>
          <a:prstGeom prst="roundRect">
            <a:avLst/>
          </a:prstGeom>
          <a:solidFill>
            <a:srgbClr val="15B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700" dirty="0">
                <a:latin typeface="Kanit" panose="00000500000000000000" pitchFamily="2" charset="-34"/>
                <a:cs typeface="Kanit" panose="00000500000000000000" pitchFamily="2" charset="-34"/>
              </a:rPr>
              <a:t>ผ่านการคัดเลือก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2D89D8E-B712-4AD2-9151-E266C0507B75}"/>
              </a:ext>
            </a:extLst>
          </p:cNvPr>
          <p:cNvSpPr/>
          <p:nvPr/>
        </p:nvSpPr>
        <p:spPr>
          <a:xfrm>
            <a:off x="3928110" y="2247900"/>
            <a:ext cx="152400" cy="1524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h-TH" sz="70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828240FF-93C5-4AAB-95E3-8A0DDCF96CE1}"/>
              </a:ext>
            </a:extLst>
          </p:cNvPr>
          <p:cNvSpPr/>
          <p:nvPr/>
        </p:nvSpPr>
        <p:spPr>
          <a:xfrm>
            <a:off x="3947160" y="2259330"/>
            <a:ext cx="118110" cy="118110"/>
          </a:xfrm>
          <a:prstGeom prst="star5">
            <a:avLst>
              <a:gd name="adj" fmla="val 22328"/>
              <a:gd name="hf" fmla="val 105146"/>
              <a:gd name="vf" fmla="val 110557"/>
            </a:avLst>
          </a:prstGeom>
          <a:solidFill>
            <a:srgbClr val="15B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AFCD0-B03E-4FC9-9F1E-BF70EC5BE3A7}"/>
              </a:ext>
            </a:extLst>
          </p:cNvPr>
          <p:cNvSpPr txBox="1"/>
          <p:nvPr/>
        </p:nvSpPr>
        <p:spPr>
          <a:xfrm>
            <a:off x="2570232" y="1446726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ประกาศผลตามเป้าหมายคณะที่เลือกไว้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7A0BC1-0292-4466-8B6D-00D814F96C9A}"/>
              </a:ext>
            </a:extLst>
          </p:cNvPr>
          <p:cNvCxnSpPr>
            <a:cxnSpLocks/>
          </p:cNvCxnSpPr>
          <p:nvPr/>
        </p:nvCxnSpPr>
        <p:spPr>
          <a:xfrm>
            <a:off x="9072979" y="3325734"/>
            <a:ext cx="0" cy="2454889"/>
          </a:xfrm>
          <a:prstGeom prst="line">
            <a:avLst/>
          </a:prstGeom>
          <a:ln w="12700">
            <a:solidFill>
              <a:srgbClr val="3F4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06EF08-2C31-4A6F-8155-5F999CF9B72F}"/>
              </a:ext>
            </a:extLst>
          </p:cNvPr>
          <p:cNvSpPr txBox="1"/>
          <p:nvPr/>
        </p:nvSpPr>
        <p:spPr>
          <a:xfrm>
            <a:off x="9072977" y="3197609"/>
            <a:ext cx="30267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>
              <a:defRPr sz="180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defRPr>
            </a:lvl1pPr>
          </a:lstStyle>
          <a:p>
            <a:r>
              <a:rPr lang="th-TH" sz="1600" dirty="0"/>
              <a:t>หากคณะเป้าหมายที่เลือกไว้</a:t>
            </a:r>
          </a:p>
          <a:p>
            <a:r>
              <a:rPr lang="th-TH" sz="1600" dirty="0"/>
              <a:t>มีผู้เลือกน้อยกว่าจำนวนที่รับ</a:t>
            </a:r>
          </a:p>
          <a:p>
            <a:endParaRPr lang="th-TH" sz="1600" dirty="0"/>
          </a:p>
          <a:p>
            <a:r>
              <a:rPr lang="th-TH" sz="1600" dirty="0"/>
              <a:t>ระบบจะจำลองเป็นผู้สมัครเพิ่มขึ้นมาโดยเปรียบเทียบจากคะแนนของผู้สมัครในปีก่อนหน้านี้</a:t>
            </a:r>
          </a:p>
          <a:p>
            <a:endParaRPr lang="th-TH" sz="1600" dirty="0"/>
          </a:p>
          <a:p>
            <a:r>
              <a:rPr lang="th-TH" sz="1600" dirty="0"/>
              <a:t>เพื่อประเมินโอกาสติดและลำดับ</a:t>
            </a:r>
          </a:p>
          <a:p>
            <a:r>
              <a:rPr lang="th-TH" sz="1600" dirty="0"/>
              <a:t>ที่ได้แม่นยำยิ่งขึ้น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1A690D-09E3-4F1A-9DA2-10F4DDFE0ED5}"/>
              </a:ext>
            </a:extLst>
          </p:cNvPr>
          <p:cNvCxnSpPr>
            <a:cxnSpLocks/>
          </p:cNvCxnSpPr>
          <p:nvPr/>
        </p:nvCxnSpPr>
        <p:spPr>
          <a:xfrm>
            <a:off x="2503503" y="1812448"/>
            <a:ext cx="0" cy="1189634"/>
          </a:xfrm>
          <a:prstGeom prst="line">
            <a:avLst/>
          </a:prstGeom>
          <a:ln w="12700">
            <a:solidFill>
              <a:srgbClr val="FF5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AA0875-05BE-40B7-B0D6-503A30844DBC}"/>
              </a:ext>
            </a:extLst>
          </p:cNvPr>
          <p:cNvSpPr txBox="1"/>
          <p:nvPr/>
        </p:nvSpPr>
        <p:spPr>
          <a:xfrm>
            <a:off x="398440" y="1801726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ประกาศผลและแสดง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ผลการคัดเลือกเป็นรอบ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เพื่อให้มีโอกาสปรับปรุง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ลำดับการเลือกคณะใหม่</a:t>
            </a:r>
          </a:p>
          <a:p>
            <a:pPr algn="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ก่อนการยื่นคะแนนจริง</a:t>
            </a:r>
            <a:r>
              <a:rPr lang="en-US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!</a:t>
            </a:r>
            <a:endParaRPr lang="th-TH" sz="1600" dirty="0">
              <a:solidFill>
                <a:srgbClr val="FF530D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921225F8-1A32-44D8-AE6A-9D8B59EDDD33}"/>
              </a:ext>
            </a:extLst>
          </p:cNvPr>
          <p:cNvSpPr/>
          <p:nvPr/>
        </p:nvSpPr>
        <p:spPr>
          <a:xfrm rot="10800000">
            <a:off x="7678882" y="657824"/>
            <a:ext cx="4513118" cy="599476"/>
          </a:xfrm>
          <a:prstGeom prst="snip1Rect">
            <a:avLst>
              <a:gd name="adj" fmla="val 4881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4D0180-743D-4AD4-9C37-27A7C82CE711}"/>
              </a:ext>
            </a:extLst>
          </p:cNvPr>
          <p:cNvSpPr txBox="1"/>
          <p:nvPr/>
        </p:nvSpPr>
        <p:spPr>
          <a:xfrm>
            <a:off x="8378380" y="692814"/>
            <a:ext cx="3490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ADMISSION SIMULATOR</a:t>
            </a:r>
            <a:endParaRPr lang="th-TH" sz="2400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F61354-225B-4ED5-9EEF-03F639C3C650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761C15-9E5D-42B6-B855-1AD1810DCD49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1C701E0-E654-45B7-83C3-27ED053A8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904C157-EF17-4F1C-A07C-039D12DCE0F4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en-US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ADTID </a:t>
            </a:r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ช่วยได้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5744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64EB681D-C187-4F39-8927-14C632022167}"/>
              </a:ext>
            </a:extLst>
          </p:cNvPr>
          <p:cNvSpPr/>
          <p:nvPr/>
        </p:nvSpPr>
        <p:spPr>
          <a:xfrm rot="10800000">
            <a:off x="7678882" y="657824"/>
            <a:ext cx="4513118" cy="599476"/>
          </a:xfrm>
          <a:prstGeom prst="snip1Rect">
            <a:avLst>
              <a:gd name="adj" fmla="val 4881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5CD16-432A-4EBE-AD80-BC01D643BB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3"/>
          <a:stretch/>
        </p:blipFill>
        <p:spPr>
          <a:xfrm>
            <a:off x="2669373" y="1812448"/>
            <a:ext cx="6206746" cy="50455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E0B43B-3399-4E29-9DE4-9C557EBDB317}"/>
              </a:ext>
            </a:extLst>
          </p:cNvPr>
          <p:cNvSpPr txBox="1"/>
          <p:nvPr/>
        </p:nvSpPr>
        <p:spPr>
          <a:xfrm>
            <a:off x="2633861" y="1446726"/>
            <a:ext cx="5606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กรณีที่ไม่ผ่าน ระบบจะคัดเลือกคณะที่เหมาะสมมาให้เลือกใหม่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13FF85-D769-4CCB-BE23-F06ABA68C2FC}"/>
              </a:ext>
            </a:extLst>
          </p:cNvPr>
          <p:cNvCxnSpPr>
            <a:cxnSpLocks/>
          </p:cNvCxnSpPr>
          <p:nvPr/>
        </p:nvCxnSpPr>
        <p:spPr>
          <a:xfrm>
            <a:off x="9072979" y="1901842"/>
            <a:ext cx="0" cy="1805559"/>
          </a:xfrm>
          <a:prstGeom prst="line">
            <a:avLst/>
          </a:prstGeom>
          <a:ln w="12700">
            <a:solidFill>
              <a:srgbClr val="3F4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443B95D-46D1-42F3-8983-32B85FFB8744}"/>
              </a:ext>
            </a:extLst>
          </p:cNvPr>
          <p:cNvSpPr txBox="1"/>
          <p:nvPr/>
        </p:nvSpPr>
        <p:spPr>
          <a:xfrm>
            <a:off x="9072977" y="1773717"/>
            <a:ext cx="28586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โดยทำการอ้างอิงจาก</a:t>
            </a:r>
          </a:p>
          <a:p>
            <a:pPr marL="285750" indent="-285750">
              <a:buFontTx/>
              <a:buChar char="-"/>
            </a:pPr>
            <a:r>
              <a:rPr lang="th-TH" sz="18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โอกาสติดจากคะแนนที่มี</a:t>
            </a:r>
          </a:p>
          <a:p>
            <a:pPr marL="285750" indent="-285750">
              <a:buFontTx/>
              <a:buChar char="-"/>
            </a:pPr>
            <a:r>
              <a:rPr lang="th-TH" sz="18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กลุ่มคณะที่เลือกไว้ทั้งหมด</a:t>
            </a:r>
          </a:p>
          <a:p>
            <a:pPr marL="285750" indent="-285750">
              <a:buFontTx/>
              <a:buChar char="-"/>
            </a:pPr>
            <a:r>
              <a:rPr lang="th-TH" sz="18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คณะเดียวกับที่เลือกไว้</a:t>
            </a:r>
          </a:p>
          <a:p>
            <a:pPr marL="285750" indent="-285750">
              <a:buFontTx/>
              <a:buChar char="-"/>
            </a:pPr>
            <a:r>
              <a:rPr lang="th-TH" sz="18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มหาวิทยาลัยที่เลือกไว้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318AAE-F503-4B95-AEAF-B12A13F29B43}"/>
              </a:ext>
            </a:extLst>
          </p:cNvPr>
          <p:cNvSpPr txBox="1"/>
          <p:nvPr/>
        </p:nvSpPr>
        <p:spPr>
          <a:xfrm>
            <a:off x="8378380" y="692814"/>
            <a:ext cx="3490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ADMISSION SIMULATOR</a:t>
            </a:r>
            <a:endParaRPr lang="th-TH" sz="2400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EEBE70-283C-4A76-AFD5-0971003B2697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72DDD0-61F0-4A93-9671-EC9FC8A8665E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7696E3F-B7BD-44E4-BB9E-51AAF6AAB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91D2161-195F-49B4-8971-40F9567E76F5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en-US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ADTID </a:t>
            </a:r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ช่วยได้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979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F7230FA-5D21-4081-B376-9291EE9D3F01}"/>
              </a:ext>
            </a:extLst>
          </p:cNvPr>
          <p:cNvGrpSpPr/>
          <p:nvPr/>
        </p:nvGrpSpPr>
        <p:grpSpPr>
          <a:xfrm>
            <a:off x="0" y="-17391"/>
            <a:ext cx="12192000" cy="678833"/>
            <a:chOff x="1688124" y="-10618"/>
            <a:chExt cx="12192000" cy="67883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6EF68D-C697-4CBA-83FE-BB627B2F3DA2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D0B4A41-6AE3-4ACF-B751-121DD6569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07BCFF06-1B1D-4C46-B4C7-E2F0650D71F1}"/>
              </a:ext>
            </a:extLst>
          </p:cNvPr>
          <p:cNvSpPr/>
          <p:nvPr/>
        </p:nvSpPr>
        <p:spPr>
          <a:xfrm>
            <a:off x="1647946" y="1077706"/>
            <a:ext cx="8772340" cy="8772340"/>
          </a:xfrm>
          <a:prstGeom prst="ellipse">
            <a:avLst/>
          </a:prstGeom>
          <a:noFill/>
          <a:ln w="2222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530D">
                    <a:alpha val="19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70A221-496A-4118-A512-E2EC17C3BECC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en-US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เพียง </a:t>
            </a:r>
            <a:r>
              <a:rPr lang="en-US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5</a:t>
            </a:r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ขั้นตอนสู่ความสำเร็จ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6E226EA-97DE-46F5-8843-C26F5F4701E7}"/>
              </a:ext>
            </a:extLst>
          </p:cNvPr>
          <p:cNvSpPr/>
          <p:nvPr/>
        </p:nvSpPr>
        <p:spPr>
          <a:xfrm>
            <a:off x="4543599" y="3617909"/>
            <a:ext cx="3099048" cy="3099048"/>
          </a:xfrm>
          <a:prstGeom prst="ellipse">
            <a:avLst/>
          </a:prstGeom>
          <a:noFill/>
          <a:ln w="2222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530D">
                    <a:alpha val="19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48797FF-2B8F-4030-89C5-DC5CA43FB3E1}"/>
              </a:ext>
            </a:extLst>
          </p:cNvPr>
          <p:cNvGrpSpPr/>
          <p:nvPr/>
        </p:nvGrpSpPr>
        <p:grpSpPr>
          <a:xfrm>
            <a:off x="1647946" y="1136105"/>
            <a:ext cx="8801984" cy="4327773"/>
            <a:chOff x="1518842" y="886067"/>
            <a:chExt cx="8801984" cy="4327773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622A1A-F66E-4CB3-B90A-F7F415B09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6894" y="3782228"/>
              <a:ext cx="4353932" cy="1431610"/>
            </a:xfrm>
            <a:prstGeom prst="line">
              <a:avLst/>
            </a:prstGeom>
            <a:ln>
              <a:solidFill>
                <a:srgbClr val="FF530D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353B7E3-48F0-4E92-AF34-1A7B467D65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18842" y="3782228"/>
              <a:ext cx="4436149" cy="1431612"/>
            </a:xfrm>
            <a:prstGeom prst="line">
              <a:avLst/>
            </a:prstGeom>
            <a:ln>
              <a:solidFill>
                <a:srgbClr val="FF530D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CD22F2-09B0-4811-97A6-CA6CC8A3C7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97881" y="886067"/>
              <a:ext cx="2145199" cy="4314766"/>
            </a:xfrm>
            <a:prstGeom prst="line">
              <a:avLst/>
            </a:prstGeom>
            <a:ln>
              <a:solidFill>
                <a:srgbClr val="FF530D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1FE95C1-F942-4FE9-BD4A-311AC2FF6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5130" y="886067"/>
              <a:ext cx="2145199" cy="4314766"/>
            </a:xfrm>
            <a:prstGeom prst="line">
              <a:avLst/>
            </a:prstGeom>
            <a:ln>
              <a:solidFill>
                <a:srgbClr val="FF530D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5D222A8-6007-40AC-BD80-3C56C4920B76}"/>
              </a:ext>
            </a:extLst>
          </p:cNvPr>
          <p:cNvGrpSpPr/>
          <p:nvPr/>
        </p:nvGrpSpPr>
        <p:grpSpPr>
          <a:xfrm>
            <a:off x="1579867" y="4570761"/>
            <a:ext cx="2071285" cy="2071285"/>
            <a:chOff x="2665479" y="4945130"/>
            <a:chExt cx="1696916" cy="169691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CC9EAA5-9D3C-401B-9FA9-6C98FFD34CB2}"/>
                </a:ext>
              </a:extLst>
            </p:cNvPr>
            <p:cNvSpPr/>
            <p:nvPr/>
          </p:nvSpPr>
          <p:spPr>
            <a:xfrm>
              <a:off x="2665479" y="4945130"/>
              <a:ext cx="1696916" cy="1696916"/>
            </a:xfrm>
            <a:prstGeom prst="ellipse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FFF9457-BAEA-4CC8-A0CE-38AA6E97C203}"/>
                </a:ext>
              </a:extLst>
            </p:cNvPr>
            <p:cNvSpPr txBox="1"/>
            <p:nvPr/>
          </p:nvSpPr>
          <p:spPr>
            <a:xfrm>
              <a:off x="2990810" y="5850630"/>
              <a:ext cx="1043876" cy="60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solidFill>
                    <a:schemeClr val="bg1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ระบุเกรดเฉลี่ย</a:t>
              </a:r>
            </a:p>
            <a:p>
              <a:pPr algn="ctr"/>
              <a:r>
                <a:rPr lang="th-TH" sz="1400" dirty="0">
                  <a:solidFill>
                    <a:schemeClr val="bg1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รายวิชา ด้วยความจริงใจ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548E9CC-A0F6-47C9-BA36-35B7C23AC6EA}"/>
                </a:ext>
              </a:extLst>
            </p:cNvPr>
            <p:cNvSpPr txBox="1"/>
            <p:nvPr/>
          </p:nvSpPr>
          <p:spPr>
            <a:xfrm>
              <a:off x="2951536" y="5281398"/>
              <a:ext cx="11224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GPAX</a:t>
              </a:r>
              <a:endParaRPr lang="th-TH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FBC7CF8-BB84-4B06-A300-B3FA02278AC9}"/>
                </a:ext>
              </a:extLst>
            </p:cNvPr>
            <p:cNvCxnSpPr>
              <a:cxnSpLocks/>
            </p:cNvCxnSpPr>
            <p:nvPr/>
          </p:nvCxnSpPr>
          <p:spPr>
            <a:xfrm>
              <a:off x="2918675" y="5793588"/>
              <a:ext cx="118814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C8E7C15-9A29-470A-A245-0F3FFB77E6B9}"/>
              </a:ext>
            </a:extLst>
          </p:cNvPr>
          <p:cNvGrpSpPr/>
          <p:nvPr/>
        </p:nvGrpSpPr>
        <p:grpSpPr>
          <a:xfrm>
            <a:off x="2307238" y="2164167"/>
            <a:ext cx="2071285" cy="2071285"/>
            <a:chOff x="2538376" y="2464993"/>
            <a:chExt cx="1696916" cy="1696916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A01B05D-EA1F-40B8-8752-E4D3BB530642}"/>
                </a:ext>
              </a:extLst>
            </p:cNvPr>
            <p:cNvSpPr/>
            <p:nvPr/>
          </p:nvSpPr>
          <p:spPr>
            <a:xfrm>
              <a:off x="2538376" y="2464993"/>
              <a:ext cx="1696916" cy="1696916"/>
            </a:xfrm>
            <a:prstGeom prst="ellipse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3F7258A-7D04-4C1E-9539-EF8B92C2FA91}"/>
                </a:ext>
              </a:extLst>
            </p:cNvPr>
            <p:cNvSpPr txBox="1"/>
            <p:nvPr/>
          </p:nvSpPr>
          <p:spPr>
            <a:xfrm>
              <a:off x="2650843" y="3324517"/>
              <a:ext cx="1486761" cy="60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solidFill>
                    <a:schemeClr val="bg1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เลือกคณะตั้งเป้าหมาย ด้วยระบบช่วยเหลือพิเศษ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3025177-C2C7-4005-AFDA-CC404BE052EE}"/>
                </a:ext>
              </a:extLst>
            </p:cNvPr>
            <p:cNvSpPr txBox="1"/>
            <p:nvPr/>
          </p:nvSpPr>
          <p:spPr>
            <a:xfrm>
              <a:off x="2730759" y="2846443"/>
              <a:ext cx="13051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GOALS</a:t>
              </a:r>
              <a:endParaRPr lang="th-TH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C01CE66-94FB-4BF9-8AD0-FCB1FC6FC40F}"/>
                </a:ext>
              </a:extLst>
            </p:cNvPr>
            <p:cNvCxnSpPr>
              <a:cxnSpLocks/>
            </p:cNvCxnSpPr>
            <p:nvPr/>
          </p:nvCxnSpPr>
          <p:spPr>
            <a:xfrm>
              <a:off x="2789269" y="3267475"/>
              <a:ext cx="118814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F32EBD0-5250-425C-9731-F7C83BBC60F8}"/>
                </a:ext>
              </a:extLst>
            </p:cNvPr>
            <p:cNvSpPr txBox="1"/>
            <p:nvPr/>
          </p:nvSpPr>
          <p:spPr>
            <a:xfrm>
              <a:off x="3097846" y="2636316"/>
              <a:ext cx="570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SET</a:t>
              </a:r>
              <a:endParaRPr lang="th-TH" sz="18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144DF6-A513-4CCD-B8FC-4C9D1EBAB9F6}"/>
              </a:ext>
            </a:extLst>
          </p:cNvPr>
          <p:cNvGrpSpPr/>
          <p:nvPr/>
        </p:nvGrpSpPr>
        <p:grpSpPr>
          <a:xfrm>
            <a:off x="5037567" y="974371"/>
            <a:ext cx="2071285" cy="2071285"/>
            <a:chOff x="5068427" y="1288574"/>
            <a:chExt cx="2071285" cy="207128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C1913D5-47EE-423D-8C5A-F869F5983991}"/>
                </a:ext>
              </a:extLst>
            </p:cNvPr>
            <p:cNvSpPr/>
            <p:nvPr/>
          </p:nvSpPr>
          <p:spPr>
            <a:xfrm>
              <a:off x="5068427" y="1288574"/>
              <a:ext cx="2071285" cy="2071285"/>
            </a:xfrm>
            <a:prstGeom prst="ellipse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A7472F-B682-47B7-8E85-27699E02A49B}"/>
                </a:ext>
              </a:extLst>
            </p:cNvPr>
            <p:cNvSpPr txBox="1"/>
            <p:nvPr/>
          </p:nvSpPr>
          <p:spPr>
            <a:xfrm>
              <a:off x="5435307" y="2346786"/>
              <a:ext cx="13484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solidFill>
                    <a:schemeClr val="bg1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ทดสอบออนไลน์</a:t>
              </a:r>
            </a:p>
            <a:p>
              <a:pPr algn="ctr"/>
              <a:r>
                <a:rPr lang="th-TH" sz="1400" dirty="0">
                  <a:solidFill>
                    <a:schemeClr val="bg1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เสมือนจริง รับผลวิเคราะห์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B3A057F-FD76-4BF7-8EAD-F80E7521DE2A}"/>
                </a:ext>
              </a:extLst>
            </p:cNvPr>
            <p:cNvSpPr txBox="1"/>
            <p:nvPr/>
          </p:nvSpPr>
          <p:spPr>
            <a:xfrm>
              <a:off x="5421309" y="1814130"/>
              <a:ext cx="13484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EXAMS</a:t>
              </a:r>
              <a:endParaRPr lang="th-TH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11D49B6-20F3-4D5B-8813-90F4CC586181}"/>
                </a:ext>
              </a:extLst>
            </p:cNvPr>
            <p:cNvCxnSpPr>
              <a:cxnSpLocks/>
            </p:cNvCxnSpPr>
            <p:nvPr/>
          </p:nvCxnSpPr>
          <p:spPr>
            <a:xfrm>
              <a:off x="5501459" y="2289744"/>
              <a:ext cx="118814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FD16BF9-9389-413B-971A-8B8407565BC7}"/>
                </a:ext>
              </a:extLst>
            </p:cNvPr>
            <p:cNvSpPr txBox="1"/>
            <p:nvPr/>
          </p:nvSpPr>
          <p:spPr>
            <a:xfrm>
              <a:off x="5617676" y="1604003"/>
              <a:ext cx="955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ONLINE</a:t>
              </a:r>
              <a:endParaRPr lang="th-TH" sz="18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23460D-128E-4AF2-8EF8-637148E4985A}"/>
              </a:ext>
            </a:extLst>
          </p:cNvPr>
          <p:cNvGrpSpPr/>
          <p:nvPr/>
        </p:nvGrpSpPr>
        <p:grpSpPr>
          <a:xfrm>
            <a:off x="7582339" y="2095210"/>
            <a:ext cx="2071285" cy="2071285"/>
            <a:chOff x="7339807" y="2782222"/>
            <a:chExt cx="1696916" cy="169691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E49193C-1D50-428E-8B5A-633E36FA0FD3}"/>
                </a:ext>
              </a:extLst>
            </p:cNvPr>
            <p:cNvSpPr/>
            <p:nvPr/>
          </p:nvSpPr>
          <p:spPr>
            <a:xfrm>
              <a:off x="7339807" y="2782222"/>
              <a:ext cx="1696916" cy="1696916"/>
            </a:xfrm>
            <a:prstGeom prst="ellipse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A7C7D88-9369-4E85-AC92-EEBE724C1834}"/>
                </a:ext>
              </a:extLst>
            </p:cNvPr>
            <p:cNvSpPr txBox="1"/>
            <p:nvPr/>
          </p:nvSpPr>
          <p:spPr>
            <a:xfrm>
              <a:off x="7565964" y="3692470"/>
              <a:ext cx="1278853" cy="60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solidFill>
                    <a:schemeClr val="bg1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ฝึกฝนด้วยบทเรียนและแบบฝึกหัด</a:t>
              </a:r>
            </a:p>
            <a:p>
              <a:pPr algn="ctr"/>
              <a:r>
                <a:rPr lang="th-TH" sz="1400" dirty="0">
                  <a:solidFill>
                    <a:schemeClr val="bg1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ออนไลน์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72744C3-F97E-427F-B04A-6730BF33A2D0}"/>
                </a:ext>
              </a:extLst>
            </p:cNvPr>
            <p:cNvSpPr txBox="1"/>
            <p:nvPr/>
          </p:nvSpPr>
          <p:spPr>
            <a:xfrm>
              <a:off x="7523412" y="3271705"/>
              <a:ext cx="13500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COACH</a:t>
              </a:r>
              <a:endParaRPr lang="th-TH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AF78329-563F-4A86-8D81-60C517A3CC38}"/>
                </a:ext>
              </a:extLst>
            </p:cNvPr>
            <p:cNvCxnSpPr>
              <a:cxnSpLocks/>
            </p:cNvCxnSpPr>
            <p:nvPr/>
          </p:nvCxnSpPr>
          <p:spPr>
            <a:xfrm>
              <a:off x="7606094" y="3674550"/>
              <a:ext cx="118814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43EA435-302A-40ED-901A-50CFF81BBF69}"/>
                </a:ext>
              </a:extLst>
            </p:cNvPr>
            <p:cNvSpPr txBox="1"/>
            <p:nvPr/>
          </p:nvSpPr>
          <p:spPr>
            <a:xfrm>
              <a:off x="7720580" y="3061578"/>
              <a:ext cx="955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ONLINE</a:t>
              </a:r>
              <a:endParaRPr lang="th-TH" sz="18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829C41-C5B7-4090-B6B0-02A7E0F6751E}"/>
              </a:ext>
            </a:extLst>
          </p:cNvPr>
          <p:cNvGrpSpPr/>
          <p:nvPr/>
        </p:nvGrpSpPr>
        <p:grpSpPr>
          <a:xfrm>
            <a:off x="8436014" y="4570761"/>
            <a:ext cx="2071285" cy="2071285"/>
            <a:chOff x="7824677" y="4945130"/>
            <a:chExt cx="1696916" cy="1696916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EDC253E-F6CB-4696-9165-5A075525E074}"/>
                </a:ext>
              </a:extLst>
            </p:cNvPr>
            <p:cNvSpPr/>
            <p:nvPr/>
          </p:nvSpPr>
          <p:spPr>
            <a:xfrm>
              <a:off x="7824677" y="4945130"/>
              <a:ext cx="1696916" cy="1696916"/>
            </a:xfrm>
            <a:prstGeom prst="ellipse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ED98B41-005A-4A3D-B508-9E1B98AAA10C}"/>
                </a:ext>
              </a:extLst>
            </p:cNvPr>
            <p:cNvSpPr txBox="1"/>
            <p:nvPr/>
          </p:nvSpPr>
          <p:spPr>
            <a:xfrm>
              <a:off x="7955280" y="5783080"/>
              <a:ext cx="1401287" cy="60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solidFill>
                    <a:schemeClr val="bg1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จำลองการยื่นคะแนนเสมือนจริง แนะนำ</a:t>
              </a:r>
            </a:p>
            <a:p>
              <a:pPr algn="ctr"/>
              <a:r>
                <a:rPr lang="th-TH" sz="1400" dirty="0">
                  <a:solidFill>
                    <a:schemeClr val="bg1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คณะใหม่ ถ้าไม่ติด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C58065F-6A80-420C-BC00-7943E456313B}"/>
                </a:ext>
              </a:extLst>
            </p:cNvPr>
            <p:cNvSpPr txBox="1"/>
            <p:nvPr/>
          </p:nvSpPr>
          <p:spPr>
            <a:xfrm>
              <a:off x="7905528" y="5458595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SIMULATOR</a:t>
              </a:r>
              <a:endParaRPr lang="th-TH" sz="20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AE604E8-1D2C-4966-BA35-BFB22DBA6BFA}"/>
                </a:ext>
              </a:extLst>
            </p:cNvPr>
            <p:cNvCxnSpPr>
              <a:cxnSpLocks/>
            </p:cNvCxnSpPr>
            <p:nvPr/>
          </p:nvCxnSpPr>
          <p:spPr>
            <a:xfrm>
              <a:off x="8087469" y="5766163"/>
              <a:ext cx="118814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57A200E-AF9C-46F4-8966-AD66C5D55F56}"/>
                </a:ext>
              </a:extLst>
            </p:cNvPr>
            <p:cNvSpPr txBox="1"/>
            <p:nvPr/>
          </p:nvSpPr>
          <p:spPr>
            <a:xfrm>
              <a:off x="8006517" y="5233991"/>
              <a:ext cx="1350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ADMISSION</a:t>
              </a:r>
              <a:endParaRPr lang="th-TH" sz="18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0705D7DD-790F-4D60-9F6C-145B2E91508D}"/>
              </a:ext>
            </a:extLst>
          </p:cNvPr>
          <p:cNvSpPr txBox="1"/>
          <p:nvPr/>
        </p:nvSpPr>
        <p:spPr>
          <a:xfrm>
            <a:off x="7348282" y="5413620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5</a:t>
            </a:r>
            <a:endParaRPr lang="th-TH" sz="3600" dirty="0">
              <a:solidFill>
                <a:schemeClr val="tx2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354CAD3-1D4F-4D79-9128-01F014C15B22}"/>
              </a:ext>
            </a:extLst>
          </p:cNvPr>
          <p:cNvSpPr txBox="1"/>
          <p:nvPr/>
        </p:nvSpPr>
        <p:spPr>
          <a:xfrm>
            <a:off x="7181935" y="4048946"/>
            <a:ext cx="434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4</a:t>
            </a:r>
            <a:endParaRPr lang="th-TH" sz="3600" dirty="0">
              <a:solidFill>
                <a:schemeClr val="tx2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01E1E85-9DBA-4859-9A59-5A8929B6D728}"/>
              </a:ext>
            </a:extLst>
          </p:cNvPr>
          <p:cNvGrpSpPr/>
          <p:nvPr/>
        </p:nvGrpSpPr>
        <p:grpSpPr>
          <a:xfrm>
            <a:off x="4989688" y="4297310"/>
            <a:ext cx="2292538" cy="2560689"/>
            <a:chOff x="4790091" y="4229100"/>
            <a:chExt cx="2353609" cy="26289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D1035D0-487E-493E-8125-70EB92C32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205"/>
            <a:stretch/>
          </p:blipFill>
          <p:spPr>
            <a:xfrm>
              <a:off x="4790091" y="4229100"/>
              <a:ext cx="2353609" cy="2628900"/>
            </a:xfrm>
            <a:prstGeom prst="rect">
              <a:avLst/>
            </a:prstGeom>
          </p:spPr>
        </p:pic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E0DE6E-B04A-471A-B61C-43B32A985298}"/>
                </a:ext>
              </a:extLst>
            </p:cNvPr>
            <p:cNvCxnSpPr/>
            <p:nvPr/>
          </p:nvCxnSpPr>
          <p:spPr>
            <a:xfrm>
              <a:off x="5133737" y="5604208"/>
              <a:ext cx="164249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3EE74B6-14DE-4A5B-8DF8-C309312DA53E}"/>
              </a:ext>
            </a:extLst>
          </p:cNvPr>
          <p:cNvSpPr txBox="1"/>
          <p:nvPr/>
        </p:nvSpPr>
        <p:spPr>
          <a:xfrm>
            <a:off x="4482101" y="5413620"/>
            <a:ext cx="332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  <a:endParaRPr lang="th-TH" sz="3600" dirty="0">
              <a:solidFill>
                <a:schemeClr val="tx2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D4047B0-B7C8-4095-8247-F266831AB05B}"/>
              </a:ext>
            </a:extLst>
          </p:cNvPr>
          <p:cNvSpPr txBox="1"/>
          <p:nvPr/>
        </p:nvSpPr>
        <p:spPr>
          <a:xfrm>
            <a:off x="4583345" y="4048946"/>
            <a:ext cx="420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2</a:t>
            </a:r>
            <a:endParaRPr lang="th-TH" sz="3600" dirty="0">
              <a:solidFill>
                <a:schemeClr val="tx2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1E94F2B-E28C-43CA-976C-D8493F330B32}"/>
              </a:ext>
            </a:extLst>
          </p:cNvPr>
          <p:cNvSpPr txBox="1"/>
          <p:nvPr/>
        </p:nvSpPr>
        <p:spPr>
          <a:xfrm>
            <a:off x="5860837" y="3311574"/>
            <a:ext cx="54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3</a:t>
            </a:r>
            <a:endParaRPr lang="th-TH" sz="3600" dirty="0">
              <a:solidFill>
                <a:schemeClr val="tx2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043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3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"/>
                            </p:stCondLst>
                            <p:childTnLst>
                              <p:par>
                                <p:cTn id="4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"/>
                            </p:stCondLst>
                            <p:childTnLst>
                              <p:par>
                                <p:cTn id="5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"/>
                            </p:stCondLst>
                            <p:childTnLst>
                              <p:par>
                                <p:cTn id="7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2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50" grpId="0" animBg="1"/>
      <p:bldP spid="75" grpId="0"/>
      <p:bldP spid="76" grpId="0"/>
      <p:bldP spid="9" grpId="0"/>
      <p:bldP spid="100" grpId="0"/>
      <p:bldP spid="10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val 122">
            <a:extLst>
              <a:ext uri="{FF2B5EF4-FFF2-40B4-BE49-F238E27FC236}">
                <a16:creationId xmlns:a16="http://schemas.microsoft.com/office/drawing/2014/main" id="{57A9F5BC-D0CD-4453-9435-37C355D385C3}"/>
              </a:ext>
            </a:extLst>
          </p:cNvPr>
          <p:cNvSpPr/>
          <p:nvPr/>
        </p:nvSpPr>
        <p:spPr>
          <a:xfrm>
            <a:off x="4543599" y="3617909"/>
            <a:ext cx="3099048" cy="3099048"/>
          </a:xfrm>
          <a:prstGeom prst="ellipse">
            <a:avLst/>
          </a:prstGeom>
          <a:noFill/>
          <a:ln w="2222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530D">
                    <a:alpha val="19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290F438-513A-42F3-9B49-3DEC012BB7E3}"/>
              </a:ext>
            </a:extLst>
          </p:cNvPr>
          <p:cNvGrpSpPr/>
          <p:nvPr/>
        </p:nvGrpSpPr>
        <p:grpSpPr>
          <a:xfrm>
            <a:off x="4925150" y="4229100"/>
            <a:ext cx="2353609" cy="2628900"/>
            <a:chOff x="4790091" y="4229100"/>
            <a:chExt cx="2353609" cy="2628900"/>
          </a:xfrm>
        </p:grpSpPr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10B44F08-19BF-4E6B-A676-DC1AF79D7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205"/>
            <a:stretch/>
          </p:blipFill>
          <p:spPr>
            <a:xfrm>
              <a:off x="4790091" y="4229100"/>
              <a:ext cx="2353609" cy="2628900"/>
            </a:xfrm>
            <a:prstGeom prst="rect">
              <a:avLst/>
            </a:prstGeom>
          </p:spPr>
        </p:pic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4D93AAA-77FC-4D86-96EA-0B81400DB251}"/>
                </a:ext>
              </a:extLst>
            </p:cNvPr>
            <p:cNvCxnSpPr/>
            <p:nvPr/>
          </p:nvCxnSpPr>
          <p:spPr>
            <a:xfrm>
              <a:off x="5133737" y="5604208"/>
              <a:ext cx="164249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5C2567D-636B-4330-9F3E-D54032440E51}"/>
              </a:ext>
            </a:extLst>
          </p:cNvPr>
          <p:cNvSpPr txBox="1"/>
          <p:nvPr/>
        </p:nvSpPr>
        <p:spPr>
          <a:xfrm>
            <a:off x="2795983" y="2637968"/>
            <a:ext cx="661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r>
              <a:rPr lang="en-GB" sz="3200" b="0" dirty="0">
                <a:latin typeface="Kanit" panose="00000500000000000000" pitchFamily="2" charset="-34"/>
                <a:cs typeface="Kanit" panose="00000500000000000000" pitchFamily="2" charset="-34"/>
              </a:rPr>
              <a:t>ADTID </a:t>
            </a:r>
            <a:r>
              <a:rPr lang="th-TH" sz="3200" b="0" dirty="0">
                <a:latin typeface="Kanit" panose="00000500000000000000" pitchFamily="2" charset="-34"/>
                <a:cs typeface="Kanit" panose="00000500000000000000" pitchFamily="2" charset="-34"/>
              </a:rPr>
              <a:t>สำหรับโรงเรียน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BBF36F-8294-46F7-93D0-26C662BC86B7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C6007C-239A-474F-99E6-121AE8BE78AE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06A8E60-A9DE-4AD2-9FD6-2D3C12638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465120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F7230FA-5D21-4081-B376-9291EE9D3F01}"/>
              </a:ext>
            </a:extLst>
          </p:cNvPr>
          <p:cNvGrpSpPr/>
          <p:nvPr/>
        </p:nvGrpSpPr>
        <p:grpSpPr>
          <a:xfrm>
            <a:off x="0" y="-17391"/>
            <a:ext cx="12192000" cy="678833"/>
            <a:chOff x="1688124" y="-10618"/>
            <a:chExt cx="12192000" cy="67883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6EF68D-C697-4CBA-83FE-BB627B2F3DA2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D0B4A41-6AE3-4ACF-B751-121DD6569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E70A221-496A-4118-A512-E2EC17C3BECC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คลังข้อสอบออนไลน์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1C721AC0-A7AE-471B-8364-78328EA25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60" y="2127115"/>
            <a:ext cx="4890403" cy="40708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dist="114300" dir="8100000" algn="tr" rotWithShape="0">
              <a:prstClr val="black">
                <a:alpha val="6000"/>
              </a:prstClr>
            </a:outerShdw>
          </a:effectLst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71E449DB-CC0D-4A3D-8A78-EB2189A7E951}"/>
              </a:ext>
            </a:extLst>
          </p:cNvPr>
          <p:cNvSpPr txBox="1"/>
          <p:nvPr/>
        </p:nvSpPr>
        <p:spPr>
          <a:xfrm>
            <a:off x="1867729" y="1262692"/>
            <a:ext cx="8456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นักเรียนระดับ ม.ปลาย สามารถเข้าถึงและทำข้อสอบแบบออนไลน์ได้ </a:t>
            </a:r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ฟรี </a:t>
            </a:r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จากการรวบรวมและเฉลยข้อสอบของจริง ย้อนหลัง </a:t>
            </a:r>
            <a:r>
              <a:rPr lang="en-GB" sz="1600" dirty="0">
                <a:latin typeface="Kanit" panose="00000500000000000000" pitchFamily="2" charset="-34"/>
                <a:cs typeface="Kanit" panose="00000500000000000000" pitchFamily="2" charset="-34"/>
              </a:rPr>
              <a:t>10</a:t>
            </a:r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 ปี และ </a:t>
            </a:r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ข้อสอบใหม่โดยผู้ทรงคุณวุฒิและนักวิชาการในแต่ละสาขาวิชา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F5F0C6AF-E8E7-44CC-8B1E-3E24359C75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80" y="2686411"/>
            <a:ext cx="3856165" cy="29522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dist="114300" dir="8100000" algn="tr" rotWithShape="0">
              <a:prstClr val="black">
                <a:alpha val="2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4327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F7230FA-5D21-4081-B376-9291EE9D3F01}"/>
              </a:ext>
            </a:extLst>
          </p:cNvPr>
          <p:cNvGrpSpPr/>
          <p:nvPr/>
        </p:nvGrpSpPr>
        <p:grpSpPr>
          <a:xfrm>
            <a:off x="0" y="-17391"/>
            <a:ext cx="12192000" cy="678833"/>
            <a:chOff x="1688124" y="-10618"/>
            <a:chExt cx="12192000" cy="67883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6EF68D-C697-4CBA-83FE-BB627B2F3DA2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D0B4A41-6AE3-4ACF-B751-121DD6569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E70A221-496A-4118-A512-E2EC17C3BECC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รายงานผลการสอบสำหรับโรงเรียน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E449DB-CC0D-4A3D-8A78-EB2189A7E951}"/>
              </a:ext>
            </a:extLst>
          </p:cNvPr>
          <p:cNvSpPr txBox="1"/>
          <p:nvPr/>
        </p:nvSpPr>
        <p:spPr>
          <a:xfrm>
            <a:off x="1867729" y="1267231"/>
            <a:ext cx="8456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รายงานผลคะแนน</a:t>
            </a:r>
            <a:r>
              <a:rPr lang="en-GB" sz="16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GB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Pre-Exam</a:t>
            </a:r>
            <a:r>
              <a:rPr lang="en-GB" sz="16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ทุกรายวิชา ทั้ง </a:t>
            </a:r>
            <a:r>
              <a:rPr lang="en-GB" sz="1600" dirty="0">
                <a:latin typeface="Kanit" panose="00000500000000000000" pitchFamily="2" charset="-34"/>
                <a:cs typeface="Kanit" panose="00000500000000000000" pitchFamily="2" charset="-34"/>
              </a:rPr>
              <a:t>O-Net </a:t>
            </a:r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และข้อสอบสำหรับการคัดเลือกเข้ามหาวิทยาลัย</a:t>
            </a:r>
          </a:p>
          <a:p>
            <a:pPr algn="ctr"/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เจาะลึกทุกบทเรียน ทั้งแบบรายบุคคล รายงานผลตามห้องเรียน และภาพรวมของทั้งโรงเรียน </a:t>
            </a:r>
            <a:endParaRPr lang="th-TH" sz="1600" dirty="0">
              <a:solidFill>
                <a:schemeClr val="bg1">
                  <a:lumMod val="65000"/>
                </a:schemeClr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2B2E9C-E77F-4C22-9160-2AF9D82BF1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62"/>
          <a:stretch/>
        </p:blipFill>
        <p:spPr>
          <a:xfrm>
            <a:off x="2277964" y="2248645"/>
            <a:ext cx="5257719" cy="398133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148FC3D-719E-4286-A333-04E197225B39}"/>
              </a:ext>
            </a:extLst>
          </p:cNvPr>
          <p:cNvGrpSpPr/>
          <p:nvPr/>
        </p:nvGrpSpPr>
        <p:grpSpPr>
          <a:xfrm>
            <a:off x="5597006" y="2040144"/>
            <a:ext cx="4547130" cy="4005626"/>
            <a:chOff x="6339838" y="2153583"/>
            <a:chExt cx="5599600" cy="4932760"/>
          </a:xfrm>
          <a:effectLst>
            <a:outerShdw dist="63500" dir="8100000" algn="tr" rotWithShape="0">
              <a:prstClr val="black">
                <a:alpha val="15000"/>
              </a:prstClr>
            </a:outerShdw>
          </a:effectLst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F86601E-B71A-4549-9076-5E7EE3982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9839" y="2153583"/>
              <a:ext cx="5599599" cy="3493111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B65D49B-ACA8-40DD-B3BB-B5C247E11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420"/>
            <a:stretch/>
          </p:blipFill>
          <p:spPr>
            <a:xfrm>
              <a:off x="6339838" y="5625819"/>
              <a:ext cx="5599599" cy="146052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507741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val 122">
            <a:extLst>
              <a:ext uri="{FF2B5EF4-FFF2-40B4-BE49-F238E27FC236}">
                <a16:creationId xmlns:a16="http://schemas.microsoft.com/office/drawing/2014/main" id="{57A9F5BC-D0CD-4453-9435-37C355D385C3}"/>
              </a:ext>
            </a:extLst>
          </p:cNvPr>
          <p:cNvSpPr/>
          <p:nvPr/>
        </p:nvSpPr>
        <p:spPr>
          <a:xfrm>
            <a:off x="4543599" y="3617909"/>
            <a:ext cx="3099048" cy="3099048"/>
          </a:xfrm>
          <a:prstGeom prst="ellipse">
            <a:avLst/>
          </a:prstGeom>
          <a:noFill/>
          <a:ln w="2222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530D">
                    <a:alpha val="19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290F438-513A-42F3-9B49-3DEC012BB7E3}"/>
              </a:ext>
            </a:extLst>
          </p:cNvPr>
          <p:cNvGrpSpPr/>
          <p:nvPr/>
        </p:nvGrpSpPr>
        <p:grpSpPr>
          <a:xfrm>
            <a:off x="4919195" y="4229100"/>
            <a:ext cx="2353609" cy="2628900"/>
            <a:chOff x="4790091" y="4229100"/>
            <a:chExt cx="2353609" cy="2628900"/>
          </a:xfrm>
        </p:grpSpPr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10B44F08-19BF-4E6B-A676-DC1AF79D7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205"/>
            <a:stretch/>
          </p:blipFill>
          <p:spPr>
            <a:xfrm>
              <a:off x="4790091" y="4229100"/>
              <a:ext cx="2353609" cy="2628900"/>
            </a:xfrm>
            <a:prstGeom prst="rect">
              <a:avLst/>
            </a:prstGeom>
          </p:spPr>
        </p:pic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4D93AAA-77FC-4D86-96EA-0B81400DB251}"/>
                </a:ext>
              </a:extLst>
            </p:cNvPr>
            <p:cNvCxnSpPr/>
            <p:nvPr/>
          </p:nvCxnSpPr>
          <p:spPr>
            <a:xfrm>
              <a:off x="5133737" y="5604208"/>
              <a:ext cx="164249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5C2567D-636B-4330-9F3E-D54032440E51}"/>
              </a:ext>
            </a:extLst>
          </p:cNvPr>
          <p:cNvSpPr txBox="1"/>
          <p:nvPr/>
        </p:nvSpPr>
        <p:spPr>
          <a:xfrm>
            <a:off x="2795983" y="2637968"/>
            <a:ext cx="661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r>
              <a:rPr lang="th-TH" sz="3200" b="0" dirty="0">
                <a:latin typeface="Kanit" panose="00000500000000000000" pitchFamily="2" charset="-34"/>
                <a:cs typeface="Kanit" panose="00000500000000000000" pitchFamily="2" charset="-34"/>
              </a:rPr>
              <a:t>ที่มาของโครงการ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F112A4-A87B-46C1-B993-78AE7924091E}"/>
              </a:ext>
            </a:extLst>
          </p:cNvPr>
          <p:cNvGrpSpPr/>
          <p:nvPr/>
        </p:nvGrpSpPr>
        <p:grpSpPr>
          <a:xfrm>
            <a:off x="0" y="-10618"/>
            <a:ext cx="12192000" cy="678833"/>
            <a:chOff x="1688124" y="-10618"/>
            <a:chExt cx="12192000" cy="67883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A0C2A5-B9EF-4C01-88DF-A6E25FFBCE1A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CD94AA-5E9F-4288-91F1-079D4D48A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915345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F7230FA-5D21-4081-B376-9291EE9D3F01}"/>
              </a:ext>
            </a:extLst>
          </p:cNvPr>
          <p:cNvGrpSpPr/>
          <p:nvPr/>
        </p:nvGrpSpPr>
        <p:grpSpPr>
          <a:xfrm>
            <a:off x="0" y="-17391"/>
            <a:ext cx="12192000" cy="678833"/>
            <a:chOff x="1688124" y="-10618"/>
            <a:chExt cx="12192000" cy="67883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6EF68D-C697-4CBA-83FE-BB627B2F3DA2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D0B4A41-6AE3-4ACF-B751-121DD6569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E70A221-496A-4118-A512-E2EC17C3BECC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ระบบแนะแนวการเลือกคณะสำหรับ </a:t>
            </a:r>
            <a:r>
              <a:rPr lang="en-GB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TCAS</a:t>
            </a:r>
            <a:endParaRPr lang="th-TH" sz="2000" b="0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E449DB-CC0D-4A3D-8A78-EB2189A7E951}"/>
              </a:ext>
            </a:extLst>
          </p:cNvPr>
          <p:cNvSpPr txBox="1"/>
          <p:nvPr/>
        </p:nvSpPr>
        <p:spPr>
          <a:xfrm>
            <a:off x="1867729" y="1268323"/>
            <a:ext cx="8456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ระบบแนะแนวเลือกคณะต่างๆ ประเมินจากการเข้าสอบ</a:t>
            </a:r>
          </a:p>
          <a:p>
            <a:pPr algn="ctr"/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พร้อม</a:t>
            </a:r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ทำนายโอกาสสำเร็จ และ คำแนะนำเป้าหมายคะแนนในแต่ละวิชา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27D567-0DE5-49F8-B85F-1DE214D1A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29" y="2759245"/>
            <a:ext cx="5370080" cy="26442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9623B45-4FBF-4EAC-88D3-6FFE0BE1A7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341" y="2286679"/>
            <a:ext cx="4821145" cy="38428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dist="76200" dir="8100000" algn="tr" rotWithShape="0">
              <a:prstClr val="black">
                <a:alpha val="16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7954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F7230FA-5D21-4081-B376-9291EE9D3F01}"/>
              </a:ext>
            </a:extLst>
          </p:cNvPr>
          <p:cNvGrpSpPr/>
          <p:nvPr/>
        </p:nvGrpSpPr>
        <p:grpSpPr>
          <a:xfrm>
            <a:off x="0" y="-17391"/>
            <a:ext cx="12192000" cy="678833"/>
            <a:chOff x="1688124" y="-10618"/>
            <a:chExt cx="12192000" cy="67883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6EF68D-C697-4CBA-83FE-BB627B2F3DA2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D0B4A41-6AE3-4ACF-B751-121DD6569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E70A221-496A-4118-A512-E2EC17C3BECC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ระบบจัดสอบออนไลน์สำหรับโรงเรียน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E449DB-CC0D-4A3D-8A78-EB2189A7E951}"/>
              </a:ext>
            </a:extLst>
          </p:cNvPr>
          <p:cNvSpPr txBox="1"/>
          <p:nvPr/>
        </p:nvSpPr>
        <p:spPr>
          <a:xfrm>
            <a:off x="1867729" y="1268323"/>
            <a:ext cx="8456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โรงเรียนสามารถนำ </a:t>
            </a:r>
            <a:r>
              <a:rPr lang="en-GB" sz="1600" dirty="0">
                <a:latin typeface="Kanit" panose="00000500000000000000" pitchFamily="2" charset="-34"/>
                <a:cs typeface="Kanit" panose="00000500000000000000" pitchFamily="2" charset="-34"/>
              </a:rPr>
              <a:t>ADTID </a:t>
            </a:r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ไปใช้จัดสอบผ่านระบบออนไลน์ของโรงเรียนได้</a:t>
            </a:r>
          </a:p>
          <a:p>
            <a:pPr algn="ctr"/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โดยเลือกตามวิชา ตามระดับชั้น และเลือกกลุ่มนักเรียนที่เข้าสอบแบบออนไลน์ได้เอง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8BBE56-D37A-4300-A507-7C5A197712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74"/>
          <a:stretch/>
        </p:blipFill>
        <p:spPr>
          <a:xfrm>
            <a:off x="2350289" y="2226583"/>
            <a:ext cx="5935484" cy="35620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dist="127000" dir="8100000" algn="tr" rotWithShape="0">
              <a:prstClr val="black">
                <a:alpha val="18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F0D54C-617F-49F3-968A-1D901BCBD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031" y="2459979"/>
            <a:ext cx="4576957" cy="40918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dist="127000" dir="8100000" algn="tr" rotWithShape="0">
              <a:prstClr val="black">
                <a:alpha val="18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2415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F7230FA-5D21-4081-B376-9291EE9D3F01}"/>
              </a:ext>
            </a:extLst>
          </p:cNvPr>
          <p:cNvGrpSpPr/>
          <p:nvPr/>
        </p:nvGrpSpPr>
        <p:grpSpPr>
          <a:xfrm>
            <a:off x="0" y="-17391"/>
            <a:ext cx="12192000" cy="678833"/>
            <a:chOff x="1688124" y="-10618"/>
            <a:chExt cx="12192000" cy="67883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6EF68D-C697-4CBA-83FE-BB627B2F3DA2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D0B4A41-6AE3-4ACF-B751-121DD6569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E70A221-496A-4118-A512-E2EC17C3BECC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การสร้างคลังข้อสอบของโรงเรียน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E449DB-CC0D-4A3D-8A78-EB2189A7E951}"/>
              </a:ext>
            </a:extLst>
          </p:cNvPr>
          <p:cNvSpPr txBox="1"/>
          <p:nvPr/>
        </p:nvSpPr>
        <p:spPr>
          <a:xfrm>
            <a:off x="1867729" y="1268323"/>
            <a:ext cx="8456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โรงเรียนสามารถใช้ </a:t>
            </a:r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Exam Generator</a:t>
            </a:r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 ซึ่งจะทำให้ครูและนักเรียน เข้าถึงคลังข้อสอบของ </a:t>
            </a:r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ADTID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algn="ct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รวมทุกบท-ทุกวิชา มากกว่า 3</a:t>
            </a:r>
            <a:r>
              <a:rPr lang="en-GB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0</a:t>
            </a:r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,000 ข้อ</a:t>
            </a:r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 หรือ </a:t>
            </a:r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สร้างคลังข้อสอบเฉพาะของโรงเรียนได้เอง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67F620-432B-4A7E-A8A2-69940F1D8A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39"/>
          <a:stretch/>
        </p:blipFill>
        <p:spPr>
          <a:xfrm>
            <a:off x="2766316" y="2343716"/>
            <a:ext cx="6659368" cy="40367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dist="127000" dir="8100000" algn="tr" rotWithShape="0">
              <a:prstClr val="black">
                <a:alpha val="18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7302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F7230FA-5D21-4081-B376-9291EE9D3F01}"/>
              </a:ext>
            </a:extLst>
          </p:cNvPr>
          <p:cNvGrpSpPr/>
          <p:nvPr/>
        </p:nvGrpSpPr>
        <p:grpSpPr>
          <a:xfrm>
            <a:off x="0" y="-17391"/>
            <a:ext cx="12192000" cy="678833"/>
            <a:chOff x="1688124" y="-10618"/>
            <a:chExt cx="12192000" cy="67883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6EF68D-C697-4CBA-83FE-BB627B2F3DA2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D0B4A41-6AE3-4ACF-B751-121DD6569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E70A221-496A-4118-A512-E2EC17C3BECC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การสร้างคลังข้อสอบของโรงเรียน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E449DB-CC0D-4A3D-8A78-EB2189A7E951}"/>
              </a:ext>
            </a:extLst>
          </p:cNvPr>
          <p:cNvSpPr txBox="1"/>
          <p:nvPr/>
        </p:nvSpPr>
        <p:spPr>
          <a:xfrm>
            <a:off x="1867729" y="1268323"/>
            <a:ext cx="8456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รายงานผลวิเคราะห์ผลการสอบเชิงลึก ของนักเรียนภายในห้องเรียน หรือของทั้งระดับชั้นเรียน</a:t>
            </a:r>
          </a:p>
          <a:p>
            <a:pPr algn="ctr"/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สำหรับครูผู้สอน ฝ่ายวิชาการ และผู้บริหารโรงเรียน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3F3E85-1442-4E88-BFDE-E9FBB3974A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92"/>
          <a:stretch/>
        </p:blipFill>
        <p:spPr>
          <a:xfrm>
            <a:off x="2003108" y="2243626"/>
            <a:ext cx="5324290" cy="34176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84BAAF-34D9-4C89-BED5-33FE8518E2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53" y="2058279"/>
            <a:ext cx="5727516" cy="4326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dist="127000" dir="8100000" algn="tr" rotWithShape="0">
              <a:prstClr val="black">
                <a:alpha val="18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9387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val 122">
            <a:extLst>
              <a:ext uri="{FF2B5EF4-FFF2-40B4-BE49-F238E27FC236}">
                <a16:creationId xmlns:a16="http://schemas.microsoft.com/office/drawing/2014/main" id="{57A9F5BC-D0CD-4453-9435-37C355D385C3}"/>
              </a:ext>
            </a:extLst>
          </p:cNvPr>
          <p:cNvSpPr/>
          <p:nvPr/>
        </p:nvSpPr>
        <p:spPr>
          <a:xfrm>
            <a:off x="4543599" y="3617909"/>
            <a:ext cx="3099048" cy="3099048"/>
          </a:xfrm>
          <a:prstGeom prst="ellipse">
            <a:avLst/>
          </a:prstGeom>
          <a:noFill/>
          <a:ln w="2222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530D">
                    <a:alpha val="19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290F438-513A-42F3-9B49-3DEC012BB7E3}"/>
              </a:ext>
            </a:extLst>
          </p:cNvPr>
          <p:cNvGrpSpPr/>
          <p:nvPr/>
        </p:nvGrpSpPr>
        <p:grpSpPr>
          <a:xfrm>
            <a:off x="4925150" y="4229100"/>
            <a:ext cx="2353609" cy="2628900"/>
            <a:chOff x="4790091" y="4229100"/>
            <a:chExt cx="2353609" cy="2628900"/>
          </a:xfrm>
        </p:grpSpPr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10B44F08-19BF-4E6B-A676-DC1AF79D7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205"/>
            <a:stretch/>
          </p:blipFill>
          <p:spPr>
            <a:xfrm>
              <a:off x="4790091" y="4229100"/>
              <a:ext cx="2353609" cy="2628900"/>
            </a:xfrm>
            <a:prstGeom prst="rect">
              <a:avLst/>
            </a:prstGeom>
          </p:spPr>
        </p:pic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4D93AAA-77FC-4D86-96EA-0B81400DB251}"/>
                </a:ext>
              </a:extLst>
            </p:cNvPr>
            <p:cNvCxnSpPr/>
            <p:nvPr/>
          </p:nvCxnSpPr>
          <p:spPr>
            <a:xfrm>
              <a:off x="5133737" y="5604208"/>
              <a:ext cx="164249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5C2567D-636B-4330-9F3E-D54032440E51}"/>
              </a:ext>
            </a:extLst>
          </p:cNvPr>
          <p:cNvSpPr txBox="1"/>
          <p:nvPr/>
        </p:nvSpPr>
        <p:spPr>
          <a:xfrm>
            <a:off x="2795983" y="2637968"/>
            <a:ext cx="661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r>
              <a:rPr lang="th-TH" sz="3200" b="0" dirty="0">
                <a:latin typeface="Kanit" panose="00000500000000000000" pitchFamily="2" charset="-34"/>
                <a:cs typeface="Kanit" panose="00000500000000000000" pitchFamily="2" charset="-34"/>
              </a:rPr>
              <a:t>ข้อมูลสำคัญจากการดำเนินการ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BBF36F-8294-46F7-93D0-26C662BC86B7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C6007C-239A-474F-99E6-121AE8BE78AE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06A8E60-A9DE-4AD2-9FD6-2D3C12638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9876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7771FEA6-0D0F-4F22-B551-A80A2CE635D0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0C8F70A-E09A-4D47-B926-E0C7411C3B87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F89F8C2F-8C2A-4A60-AD55-9C77D3300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E70A221-496A-4118-A512-E2EC17C3BECC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ผลการทดสอบ มี.ค. 2561 – ก.พ. 2562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C2A4C4A-C329-4D63-8F09-2F305225C3C7}"/>
              </a:ext>
            </a:extLst>
          </p:cNvPr>
          <p:cNvCxnSpPr/>
          <p:nvPr/>
        </p:nvCxnSpPr>
        <p:spPr>
          <a:xfrm>
            <a:off x="757689" y="4724348"/>
            <a:ext cx="103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EBB0909-75B8-45F8-B13B-C75ADADA8FBF}"/>
              </a:ext>
            </a:extLst>
          </p:cNvPr>
          <p:cNvCxnSpPr/>
          <p:nvPr/>
        </p:nvCxnSpPr>
        <p:spPr>
          <a:xfrm>
            <a:off x="757689" y="5159354"/>
            <a:ext cx="103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A7571B0-59C3-48B8-A09B-DBB64304D4D3}"/>
              </a:ext>
            </a:extLst>
          </p:cNvPr>
          <p:cNvCxnSpPr/>
          <p:nvPr/>
        </p:nvCxnSpPr>
        <p:spPr>
          <a:xfrm>
            <a:off x="757689" y="5594360"/>
            <a:ext cx="103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C10D22B-AE94-41E4-ADE3-032BD747F4E8}"/>
              </a:ext>
            </a:extLst>
          </p:cNvPr>
          <p:cNvSpPr/>
          <p:nvPr/>
        </p:nvSpPr>
        <p:spPr>
          <a:xfrm>
            <a:off x="3979366" y="3492516"/>
            <a:ext cx="1035042" cy="1231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C3F0E85-4646-44DF-BC11-BD8814AF6435}"/>
              </a:ext>
            </a:extLst>
          </p:cNvPr>
          <p:cNvSpPr/>
          <p:nvPr/>
        </p:nvSpPr>
        <p:spPr>
          <a:xfrm>
            <a:off x="5188254" y="3027284"/>
            <a:ext cx="1035042" cy="1697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1968DC-EA04-4D0E-88B5-3650B9E807D4}"/>
              </a:ext>
            </a:extLst>
          </p:cNvPr>
          <p:cNvSpPr txBox="1"/>
          <p:nvPr/>
        </p:nvSpPr>
        <p:spPr>
          <a:xfrm>
            <a:off x="3979366" y="1936645"/>
            <a:ext cx="902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Q4 2018</a:t>
            </a:r>
            <a:endParaRPr lang="th-TH" sz="1200" dirty="0">
              <a:solidFill>
                <a:schemeClr val="tx1">
                  <a:lumMod val="50000"/>
                  <a:lumOff val="50000"/>
                </a:schemeClr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AF133F-67C5-4094-A397-7CE761EE8463}"/>
              </a:ext>
            </a:extLst>
          </p:cNvPr>
          <p:cNvSpPr txBox="1"/>
          <p:nvPr/>
        </p:nvSpPr>
        <p:spPr>
          <a:xfrm>
            <a:off x="5322497" y="1936645"/>
            <a:ext cx="766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Prompt" panose="00000500000000000000" pitchFamily="2" charset="-34"/>
                <a:cs typeface="Prompt" panose="00000500000000000000" pitchFamily="2" charset="-34"/>
              </a:rPr>
              <a:t>Q1 2019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4477BC-B0CC-411F-A5A5-FDAF77F29148}"/>
              </a:ext>
            </a:extLst>
          </p:cNvPr>
          <p:cNvSpPr/>
          <p:nvPr/>
        </p:nvSpPr>
        <p:spPr>
          <a:xfrm>
            <a:off x="6405592" y="2796467"/>
            <a:ext cx="1035042" cy="1927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D5212A-47CF-49BB-9A94-5C6E870679FF}"/>
              </a:ext>
            </a:extLst>
          </p:cNvPr>
          <p:cNvSpPr txBox="1"/>
          <p:nvPr/>
        </p:nvSpPr>
        <p:spPr>
          <a:xfrm>
            <a:off x="6523004" y="193664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Prompt" panose="00000500000000000000" pitchFamily="2" charset="-34"/>
                <a:cs typeface="Prompt" panose="00000500000000000000" pitchFamily="2" charset="-34"/>
              </a:rPr>
              <a:t>Q2 2019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3CF16B-FB0D-4F9F-8C0B-505EC5471522}"/>
              </a:ext>
            </a:extLst>
          </p:cNvPr>
          <p:cNvSpPr txBox="1"/>
          <p:nvPr/>
        </p:nvSpPr>
        <p:spPr>
          <a:xfrm>
            <a:off x="2149945" y="4425298"/>
            <a:ext cx="1409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FF530D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ADTID</a:t>
            </a:r>
            <a:r>
              <a:rPr lang="en-US" sz="1200" dirty="0">
                <a:latin typeface="Prompt" panose="00000500000000000000" pitchFamily="2" charset="-34"/>
                <a:cs typeface="Prompt" panose="00000500000000000000" pitchFamily="2" charset="-34"/>
              </a:rPr>
              <a:t> MEMBERS</a:t>
            </a:r>
            <a:endParaRPr lang="th-TH" sz="12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BB011D2-01FE-4B8D-AE85-7DBB6DC4322D}"/>
              </a:ext>
            </a:extLst>
          </p:cNvPr>
          <p:cNvSpPr txBox="1"/>
          <p:nvPr/>
        </p:nvSpPr>
        <p:spPr>
          <a:xfrm>
            <a:off x="4116505" y="4416571"/>
            <a:ext cx="760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78,020</a:t>
            </a:r>
            <a:endParaRPr lang="th-TH" sz="1200" dirty="0">
              <a:solidFill>
                <a:schemeClr val="tx1">
                  <a:lumMod val="50000"/>
                  <a:lumOff val="50000"/>
                </a:schemeClr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98956CF-E15B-438C-8766-E3A2A05A69D4}"/>
              </a:ext>
            </a:extLst>
          </p:cNvPr>
          <p:cNvSpPr txBox="1"/>
          <p:nvPr/>
        </p:nvSpPr>
        <p:spPr>
          <a:xfrm>
            <a:off x="5306959" y="4416571"/>
            <a:ext cx="797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defRPr>
            </a:lvl1pPr>
          </a:lstStyle>
          <a:p>
            <a:r>
              <a:rPr lang="en-US" sz="1200" dirty="0"/>
              <a:t>105,756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6F9664-13ED-41FD-BD95-F9066DDC146B}"/>
              </a:ext>
            </a:extLst>
          </p:cNvPr>
          <p:cNvSpPr txBox="1"/>
          <p:nvPr/>
        </p:nvSpPr>
        <p:spPr>
          <a:xfrm>
            <a:off x="1951170" y="4866965"/>
            <a:ext cx="16081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accent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FACEBOOK</a:t>
            </a:r>
            <a:r>
              <a:rPr lang="en-US" sz="1200" dirty="0">
                <a:latin typeface="Prompt" panose="00000500000000000000" pitchFamily="2" charset="-34"/>
                <a:cs typeface="Prompt" panose="00000500000000000000" pitchFamily="2" charset="-34"/>
              </a:rPr>
              <a:t> REACH</a:t>
            </a:r>
            <a:endParaRPr lang="th-TH" sz="12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7F16D5-A069-49BC-94E5-9D97FD8B179F}"/>
              </a:ext>
            </a:extLst>
          </p:cNvPr>
          <p:cNvSpPr txBox="1"/>
          <p:nvPr/>
        </p:nvSpPr>
        <p:spPr>
          <a:xfrm>
            <a:off x="4123419" y="4851577"/>
            <a:ext cx="746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33.8 M.</a:t>
            </a:r>
            <a:endParaRPr lang="th-TH" sz="1200" dirty="0">
              <a:solidFill>
                <a:schemeClr val="tx1">
                  <a:lumMod val="50000"/>
                  <a:lumOff val="50000"/>
                </a:schemeClr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62B485-4110-4CD4-A510-546514E4DCD1}"/>
              </a:ext>
            </a:extLst>
          </p:cNvPr>
          <p:cNvSpPr txBox="1"/>
          <p:nvPr/>
        </p:nvSpPr>
        <p:spPr>
          <a:xfrm>
            <a:off x="5331538" y="4851577"/>
            <a:ext cx="748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defRPr>
            </a:lvl1pPr>
          </a:lstStyle>
          <a:p>
            <a:r>
              <a:rPr lang="en-US" sz="1200" dirty="0"/>
              <a:t>36.4 M.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8F7E1C8-D9ED-4156-8E8F-D138C4B24EC2}"/>
              </a:ext>
            </a:extLst>
          </p:cNvPr>
          <p:cNvSpPr txBox="1"/>
          <p:nvPr/>
        </p:nvSpPr>
        <p:spPr>
          <a:xfrm>
            <a:off x="1377295" y="5284215"/>
            <a:ext cx="2182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accent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FACEBOOK</a:t>
            </a:r>
            <a:r>
              <a:rPr lang="en-US" sz="1200" dirty="0">
                <a:latin typeface="Prompt" panose="00000500000000000000" pitchFamily="2" charset="-34"/>
                <a:cs typeface="Prompt" panose="00000500000000000000" pitchFamily="2" charset="-34"/>
              </a:rPr>
              <a:t> UNIQUE USERS</a:t>
            </a:r>
            <a:endParaRPr lang="th-TH" sz="12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89204C-09A5-43BF-B611-3BBB7CF50011}"/>
              </a:ext>
            </a:extLst>
          </p:cNvPr>
          <p:cNvSpPr txBox="1"/>
          <p:nvPr/>
        </p:nvSpPr>
        <p:spPr>
          <a:xfrm>
            <a:off x="4153376" y="5268827"/>
            <a:ext cx="687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447 K.</a:t>
            </a:r>
            <a:endParaRPr lang="th-TH" sz="1200" dirty="0">
              <a:solidFill>
                <a:schemeClr val="tx1">
                  <a:lumMod val="50000"/>
                  <a:lumOff val="50000"/>
                </a:schemeClr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9383CA9-DE74-4449-A80E-72B0537BF26A}"/>
              </a:ext>
            </a:extLst>
          </p:cNvPr>
          <p:cNvSpPr txBox="1"/>
          <p:nvPr/>
        </p:nvSpPr>
        <p:spPr>
          <a:xfrm>
            <a:off x="5356119" y="5268827"/>
            <a:ext cx="699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defRPr>
            </a:lvl1pPr>
          </a:lstStyle>
          <a:p>
            <a:r>
              <a:rPr lang="en-US" sz="1200" dirty="0"/>
              <a:t>530 K.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146B66-3EEE-40B2-A8C1-A4846B484D50}"/>
              </a:ext>
            </a:extLst>
          </p:cNvPr>
          <p:cNvSpPr txBox="1"/>
          <p:nvPr/>
        </p:nvSpPr>
        <p:spPr>
          <a:xfrm>
            <a:off x="6594966" y="4851577"/>
            <a:ext cx="70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defRPr>
            </a:lvl1pPr>
          </a:lstStyle>
          <a:p>
            <a:r>
              <a:rPr lang="en-US" sz="1200" dirty="0"/>
              <a:t>37.1 M.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2B17547-456E-4641-ACBC-96EEA2D6DFD5}"/>
              </a:ext>
            </a:extLst>
          </p:cNvPr>
          <p:cNvSpPr txBox="1"/>
          <p:nvPr/>
        </p:nvSpPr>
        <p:spPr>
          <a:xfrm>
            <a:off x="6619546" y="5268827"/>
            <a:ext cx="653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defRPr>
            </a:lvl1pPr>
          </a:lstStyle>
          <a:p>
            <a:r>
              <a:rPr lang="en-US" sz="1200" dirty="0"/>
              <a:t>551 K.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2636AF-03A3-4AE6-B41B-6153934C6EC9}"/>
              </a:ext>
            </a:extLst>
          </p:cNvPr>
          <p:cNvSpPr txBox="1"/>
          <p:nvPr/>
        </p:nvSpPr>
        <p:spPr>
          <a:xfrm>
            <a:off x="6519681" y="4423747"/>
            <a:ext cx="797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defRPr>
            </a:lvl1pPr>
          </a:lstStyle>
          <a:p>
            <a:r>
              <a:rPr lang="en-US" sz="1200" dirty="0"/>
              <a:t>113,656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38C28EF-ED9C-4A45-94F5-AE2BBB8361FF}"/>
              </a:ext>
            </a:extLst>
          </p:cNvPr>
          <p:cNvSpPr/>
          <p:nvPr/>
        </p:nvSpPr>
        <p:spPr>
          <a:xfrm>
            <a:off x="7616206" y="2659312"/>
            <a:ext cx="1035042" cy="20650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8C016D-650C-4C1D-AEE9-FCA9A131DF9A}"/>
              </a:ext>
            </a:extLst>
          </p:cNvPr>
          <p:cNvSpPr txBox="1"/>
          <p:nvPr/>
        </p:nvSpPr>
        <p:spPr>
          <a:xfrm>
            <a:off x="7734420" y="1936645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Prompt" panose="00000500000000000000" pitchFamily="2" charset="-34"/>
                <a:cs typeface="Prompt" panose="00000500000000000000" pitchFamily="2" charset="-34"/>
              </a:rPr>
              <a:t>Q3 2019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61CCACC-8851-48F8-B2CF-A76733D1D8AC}"/>
              </a:ext>
            </a:extLst>
          </p:cNvPr>
          <p:cNvSpPr/>
          <p:nvPr/>
        </p:nvSpPr>
        <p:spPr>
          <a:xfrm>
            <a:off x="8833545" y="2483142"/>
            <a:ext cx="1035042" cy="2241207"/>
          </a:xfrm>
          <a:prstGeom prst="rect">
            <a:avLst/>
          </a:prstGeom>
          <a:solidFill>
            <a:srgbClr val="FF53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11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873651-11E9-4EF9-97B7-B189B8DEE0AE}"/>
              </a:ext>
            </a:extLst>
          </p:cNvPr>
          <p:cNvSpPr txBox="1"/>
          <p:nvPr/>
        </p:nvSpPr>
        <p:spPr>
          <a:xfrm>
            <a:off x="8949353" y="1936645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Prompt" panose="00000500000000000000" pitchFamily="2" charset="-34"/>
                <a:cs typeface="Prompt" panose="00000500000000000000" pitchFamily="2" charset="-34"/>
              </a:rPr>
              <a:t>Q4 2019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720166-F726-48F9-88A4-A5991B650104}"/>
              </a:ext>
            </a:extLst>
          </p:cNvPr>
          <p:cNvSpPr txBox="1"/>
          <p:nvPr/>
        </p:nvSpPr>
        <p:spPr>
          <a:xfrm>
            <a:off x="7644373" y="4416571"/>
            <a:ext cx="100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defRPr>
            </a:lvl1pPr>
          </a:lstStyle>
          <a:p>
            <a:pPr algn="ctr"/>
            <a:r>
              <a:rPr lang="en-US" sz="1200" dirty="0"/>
              <a:t>124,082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CD1DE44-ED79-4880-9C87-56A4339FBD92}"/>
              </a:ext>
            </a:extLst>
          </p:cNvPr>
          <p:cNvSpPr txBox="1"/>
          <p:nvPr/>
        </p:nvSpPr>
        <p:spPr>
          <a:xfrm>
            <a:off x="7759491" y="4851577"/>
            <a:ext cx="748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defRPr>
            </a:lvl1pPr>
          </a:lstStyle>
          <a:p>
            <a:r>
              <a:rPr lang="en-US" sz="1200" dirty="0"/>
              <a:t>37.4 M.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31D14B1-9542-4508-98FB-E17A37BD964C}"/>
              </a:ext>
            </a:extLst>
          </p:cNvPr>
          <p:cNvSpPr txBox="1"/>
          <p:nvPr/>
        </p:nvSpPr>
        <p:spPr>
          <a:xfrm>
            <a:off x="7784072" y="5268827"/>
            <a:ext cx="699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defRPr>
            </a:lvl1pPr>
          </a:lstStyle>
          <a:p>
            <a:r>
              <a:rPr lang="en-US" sz="1200" dirty="0"/>
              <a:t>559 K.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8A2A80-8CA2-4533-915A-45F9F077114B}"/>
              </a:ext>
            </a:extLst>
          </p:cNvPr>
          <p:cNvSpPr txBox="1"/>
          <p:nvPr/>
        </p:nvSpPr>
        <p:spPr>
          <a:xfrm>
            <a:off x="9008975" y="4416571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FF530D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105,756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2AB1D93-029D-4AB0-BCE1-99CED8B9FFFE}"/>
              </a:ext>
            </a:extLst>
          </p:cNvPr>
          <p:cNvSpPr txBox="1"/>
          <p:nvPr/>
        </p:nvSpPr>
        <p:spPr>
          <a:xfrm>
            <a:off x="9032485" y="4851577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FF530D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37.8 M.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392F533-6BC6-408F-B29E-2CBE3FAADA61}"/>
              </a:ext>
            </a:extLst>
          </p:cNvPr>
          <p:cNvSpPr txBox="1"/>
          <p:nvPr/>
        </p:nvSpPr>
        <p:spPr>
          <a:xfrm>
            <a:off x="9065613" y="5268827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FF530D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572 K.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6A797AE-AEF4-4DF5-91D5-C54F8CE29570}"/>
              </a:ext>
            </a:extLst>
          </p:cNvPr>
          <p:cNvSpPr txBox="1"/>
          <p:nvPr/>
        </p:nvSpPr>
        <p:spPr>
          <a:xfrm>
            <a:off x="8947633" y="4416571"/>
            <a:ext cx="797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defRPr>
            </a:lvl1pPr>
          </a:lstStyle>
          <a:p>
            <a:r>
              <a:rPr lang="en-US" sz="1200" dirty="0">
                <a:solidFill>
                  <a:schemeClr val="bg1"/>
                </a:solidFill>
              </a:rPr>
              <a:t>137,314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BD09AE3-3F30-4463-92D5-1EBE502BB778}"/>
              </a:ext>
            </a:extLst>
          </p:cNvPr>
          <p:cNvSpPr txBox="1"/>
          <p:nvPr/>
        </p:nvSpPr>
        <p:spPr>
          <a:xfrm>
            <a:off x="284601" y="926414"/>
            <a:ext cx="1439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530D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MEMBER</a:t>
            </a:r>
            <a:endParaRPr lang="th-TH" sz="2400" dirty="0">
              <a:solidFill>
                <a:srgbClr val="FF530D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8701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82769-2E10-4761-9EE2-9AB4AE534D54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4AE759-F859-4473-BBF6-15D76D73D857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AF02BB4-3335-4486-8B12-20EE6408F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20F3003-B472-4D20-A7C3-E3A14237086E}"/>
              </a:ext>
            </a:extLst>
          </p:cNvPr>
          <p:cNvSpPr txBox="1"/>
          <p:nvPr/>
        </p:nvSpPr>
        <p:spPr>
          <a:xfrm>
            <a:off x="7969580" y="2955218"/>
            <a:ext cx="365677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2. นักเรียนที่ร่วมทดลองยื่นคะแนน</a:t>
            </a:r>
          </a:p>
          <a:p>
            <a:r>
              <a:rPr lang="th-TH" sz="24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กับ</a:t>
            </a:r>
            <a:r>
              <a:rPr lang="en-US" sz="24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ADTID </a:t>
            </a:r>
            <a:r>
              <a:rPr lang="th-TH" sz="24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กว่า 12,000 คน</a:t>
            </a:r>
          </a:p>
          <a:p>
            <a:r>
              <a:rPr lang="th-TH" sz="1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ผ่านการคัดเลือกเข้ามหาวิทยาลัยปี 2561</a:t>
            </a:r>
          </a:p>
          <a:p>
            <a:endParaRPr lang="th-TH" sz="2400" dirty="0">
              <a:solidFill>
                <a:srgbClr val="FF530D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endParaRPr lang="th-TH" sz="2400" dirty="0">
              <a:solidFill>
                <a:srgbClr val="FF530D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th-TH" sz="23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ตามที่ </a:t>
            </a:r>
            <a:r>
              <a:rPr lang="en-US" sz="23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ADTID </a:t>
            </a:r>
            <a:r>
              <a:rPr lang="th-TH" sz="23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คำนวนคะแนน</a:t>
            </a:r>
          </a:p>
          <a:p>
            <a:r>
              <a:rPr lang="th-TH" sz="23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และ แนะนำการเลือกคณะให้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70A221-496A-4118-A512-E2EC17C3BECC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ผลการทดสอบ มี.ค. 2561 –พ.ค. 2562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CC524F-38C6-4072-9AAB-740CCF3FF4ED}"/>
              </a:ext>
            </a:extLst>
          </p:cNvPr>
          <p:cNvSpPr txBox="1"/>
          <p:nvPr/>
        </p:nvSpPr>
        <p:spPr>
          <a:xfrm>
            <a:off x="7969580" y="1071238"/>
            <a:ext cx="38218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4A2785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การันตีผล โดย</a:t>
            </a:r>
            <a:endParaRPr lang="th-TH" sz="2000" dirty="0">
              <a:solidFill>
                <a:srgbClr val="FF530D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en-US" sz="20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  <a:r>
              <a:rPr lang="th-TH" sz="20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. นักเรียนที่ร่วมทดสอบออนไลน์กว่า</a:t>
            </a:r>
          </a:p>
          <a:p>
            <a:r>
              <a:rPr lang="en-US" sz="4800" dirty="0">
                <a:solidFill>
                  <a:srgbClr val="4A2785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42,000 </a:t>
            </a:r>
            <a:r>
              <a:rPr lang="th-TH" sz="4800" dirty="0">
                <a:solidFill>
                  <a:srgbClr val="4A2785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คน</a:t>
            </a:r>
            <a:endParaRPr lang="th-TH" dirty="0">
              <a:solidFill>
                <a:srgbClr val="4A2785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98AEF4-7B92-4DDF-95A1-57E1022A60F1}"/>
              </a:ext>
            </a:extLst>
          </p:cNvPr>
          <p:cNvSpPr txBox="1"/>
          <p:nvPr/>
        </p:nvSpPr>
        <p:spPr>
          <a:xfrm>
            <a:off x="7981395" y="3733111"/>
            <a:ext cx="20986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>
                <a:solidFill>
                  <a:srgbClr val="4A2785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89%</a:t>
            </a:r>
            <a:r>
              <a:rPr lang="th-TH" sz="66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68F7-A078-403E-8DF3-9E11765A3B91}"/>
              </a:ext>
            </a:extLst>
          </p:cNvPr>
          <p:cNvSpPr txBox="1"/>
          <p:nvPr/>
        </p:nvSpPr>
        <p:spPr>
          <a:xfrm>
            <a:off x="7969580" y="5633612"/>
            <a:ext cx="3740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solidFill>
                  <a:schemeClr val="bg1">
                    <a:lumMod val="6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อีก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11% </a:t>
            </a:r>
            <a:r>
              <a:rPr lang="th-TH" sz="1600" dirty="0">
                <a:solidFill>
                  <a:schemeClr val="bg1">
                    <a:lumMod val="6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ที่ไม่ผ่าน เพราะเป็นผู้ที่มีคะแนนน้อย</a:t>
            </a:r>
          </a:p>
          <a:p>
            <a:r>
              <a:rPr lang="th-TH" sz="1600" dirty="0">
                <a:solidFill>
                  <a:schemeClr val="bg1">
                    <a:lumMod val="6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และบางส่วนไม่ได้เปลี่ยนคณะตามคำแนะนำ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D51C78-E2BE-4C5D-A33D-EAB5ABF1D7BB}"/>
              </a:ext>
            </a:extLst>
          </p:cNvPr>
          <p:cNvCxnSpPr>
            <a:cxnSpLocks/>
          </p:cNvCxnSpPr>
          <p:nvPr/>
        </p:nvCxnSpPr>
        <p:spPr>
          <a:xfrm flipH="1">
            <a:off x="7969580" y="2724150"/>
            <a:ext cx="37401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B25370B-3F3B-44FE-99D7-E2523B4E4729}"/>
              </a:ext>
            </a:extLst>
          </p:cNvPr>
          <p:cNvCxnSpPr>
            <a:cxnSpLocks/>
          </p:cNvCxnSpPr>
          <p:nvPr/>
        </p:nvCxnSpPr>
        <p:spPr>
          <a:xfrm flipH="1">
            <a:off x="7969580" y="5526903"/>
            <a:ext cx="37401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FD76C5DA-4FD1-4793-979B-5381391995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7" r="17160" b="4670"/>
          <a:stretch/>
        </p:blipFill>
        <p:spPr>
          <a:xfrm>
            <a:off x="4335583" y="2140432"/>
            <a:ext cx="3294512" cy="4717568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E19772-B2AE-44CF-BA40-D1F7C3C55633}"/>
              </a:ext>
            </a:extLst>
          </p:cNvPr>
          <p:cNvCxnSpPr>
            <a:cxnSpLocks/>
          </p:cNvCxnSpPr>
          <p:nvPr/>
        </p:nvCxnSpPr>
        <p:spPr>
          <a:xfrm>
            <a:off x="7743256" y="1071238"/>
            <a:ext cx="0" cy="55471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8A78D0-4F65-41BB-82C2-50A85C67B18D}"/>
              </a:ext>
            </a:extLst>
          </p:cNvPr>
          <p:cNvCxnSpPr>
            <a:cxnSpLocks/>
          </p:cNvCxnSpPr>
          <p:nvPr/>
        </p:nvCxnSpPr>
        <p:spPr>
          <a:xfrm>
            <a:off x="4180906" y="1071238"/>
            <a:ext cx="0" cy="55471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E025BA3-01FC-4BF5-AB02-E12FB0EF2A99}"/>
              </a:ext>
            </a:extLst>
          </p:cNvPr>
          <p:cNvSpPr txBox="1"/>
          <p:nvPr/>
        </p:nvSpPr>
        <p:spPr>
          <a:xfrm>
            <a:off x="554694" y="2314742"/>
            <a:ext cx="31149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การเข้าถึง </a:t>
            </a:r>
            <a:r>
              <a:rPr lang="en-US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(Reach)</a:t>
            </a:r>
            <a:endParaRPr lang="th-TH" dirty="0">
              <a:solidFill>
                <a:srgbClr val="FF530D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en-US" sz="3600" dirty="0">
                <a:solidFill>
                  <a:srgbClr val="4A2785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37,170,685 </a:t>
            </a:r>
            <a:r>
              <a:rPr lang="th-TH" sz="3600" dirty="0">
                <a:solidFill>
                  <a:srgbClr val="4A2785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คน</a:t>
            </a:r>
            <a:endParaRPr lang="th-TH" sz="1800" dirty="0">
              <a:solidFill>
                <a:srgbClr val="4A2785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6CA674-A06C-432F-A6BC-D32FBD384728}"/>
              </a:ext>
            </a:extLst>
          </p:cNvPr>
          <p:cNvSpPr txBox="1"/>
          <p:nvPr/>
        </p:nvSpPr>
        <p:spPr>
          <a:xfrm>
            <a:off x="222713" y="3917202"/>
            <a:ext cx="1898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ผู้ใช้งานต่อเดือน</a:t>
            </a:r>
            <a:endParaRPr lang="en-US" sz="2000" dirty="0">
              <a:solidFill>
                <a:srgbClr val="FF530D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en-US" dirty="0">
                <a:solidFill>
                  <a:srgbClr val="4A2785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137,922 </a:t>
            </a:r>
            <a:r>
              <a:rPr lang="th-TH" dirty="0">
                <a:solidFill>
                  <a:srgbClr val="4A2785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คน</a:t>
            </a:r>
            <a:endParaRPr lang="th-TH" sz="1400" dirty="0">
              <a:solidFill>
                <a:srgbClr val="4A2785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4D5DE3-69D6-4971-BFC7-231F05520868}"/>
              </a:ext>
            </a:extLst>
          </p:cNvPr>
          <p:cNvSpPr txBox="1"/>
          <p:nvPr/>
        </p:nvSpPr>
        <p:spPr>
          <a:xfrm>
            <a:off x="363640" y="5190132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หญิง</a:t>
            </a:r>
            <a:r>
              <a:rPr lang="th-TH" dirty="0">
                <a:solidFill>
                  <a:srgbClr val="4A2785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dirty="0">
                <a:solidFill>
                  <a:srgbClr val="4A2785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68%  </a:t>
            </a:r>
            <a:r>
              <a:rPr lang="th-TH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ชาย</a:t>
            </a:r>
            <a:r>
              <a:rPr lang="th-TH" dirty="0">
                <a:solidFill>
                  <a:srgbClr val="4A2785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dirty="0">
                <a:solidFill>
                  <a:srgbClr val="4A2785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3</a:t>
            </a:r>
            <a:r>
              <a:rPr lang="th-TH" dirty="0">
                <a:solidFill>
                  <a:srgbClr val="4A2785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2</a:t>
            </a:r>
            <a:r>
              <a:rPr lang="en-US" dirty="0">
                <a:solidFill>
                  <a:srgbClr val="4A2785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%</a:t>
            </a:r>
            <a:endParaRPr lang="th-TH" sz="1400" dirty="0">
              <a:solidFill>
                <a:srgbClr val="4A2785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6FF61A-9E4E-41E1-A306-4021A25DB279}"/>
              </a:ext>
            </a:extLst>
          </p:cNvPr>
          <p:cNvSpPr txBox="1"/>
          <p:nvPr/>
        </p:nvSpPr>
        <p:spPr>
          <a:xfrm>
            <a:off x="2210434" y="3917203"/>
            <a:ext cx="1810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จำนวนผู้ติดตาม</a:t>
            </a:r>
            <a:endParaRPr lang="en-US" sz="2000" dirty="0">
              <a:solidFill>
                <a:srgbClr val="FF530D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en-US" dirty="0">
                <a:solidFill>
                  <a:srgbClr val="4A2785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29,582 </a:t>
            </a:r>
            <a:r>
              <a:rPr lang="th-TH" dirty="0">
                <a:solidFill>
                  <a:srgbClr val="4A2785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คน</a:t>
            </a:r>
            <a:endParaRPr lang="th-TH" sz="1400" dirty="0">
              <a:solidFill>
                <a:srgbClr val="4A2785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0DE46E-3F26-49BB-98E6-1F5731DB5731}"/>
              </a:ext>
            </a:extLst>
          </p:cNvPr>
          <p:cNvCxnSpPr>
            <a:cxnSpLocks/>
          </p:cNvCxnSpPr>
          <p:nvPr/>
        </p:nvCxnSpPr>
        <p:spPr>
          <a:xfrm flipH="1">
            <a:off x="216230" y="3690297"/>
            <a:ext cx="37401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EC2E339-6A37-43B0-8F2B-B4C6221AADC6}"/>
              </a:ext>
            </a:extLst>
          </p:cNvPr>
          <p:cNvCxnSpPr>
            <a:cxnSpLocks/>
          </p:cNvCxnSpPr>
          <p:nvPr/>
        </p:nvCxnSpPr>
        <p:spPr>
          <a:xfrm flipH="1">
            <a:off x="216230" y="5005625"/>
            <a:ext cx="37401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B86EF5-0C7F-4644-A3BA-F3D161DBB00A}"/>
              </a:ext>
            </a:extLst>
          </p:cNvPr>
          <p:cNvCxnSpPr>
            <a:cxnSpLocks/>
          </p:cNvCxnSpPr>
          <p:nvPr/>
        </p:nvCxnSpPr>
        <p:spPr>
          <a:xfrm>
            <a:off x="2116180" y="3798418"/>
            <a:ext cx="0" cy="104191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DB962D7-7200-419C-936A-8A5948805A00}"/>
              </a:ext>
            </a:extLst>
          </p:cNvPr>
          <p:cNvSpPr txBox="1"/>
          <p:nvPr/>
        </p:nvSpPr>
        <p:spPr>
          <a:xfrm>
            <a:off x="343900" y="1347463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A2785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Facebook Users</a:t>
            </a:r>
            <a:endParaRPr lang="th-TH" sz="1800" dirty="0">
              <a:solidFill>
                <a:srgbClr val="4A2785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961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4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8" grpId="0"/>
      <p:bldP spid="13" grpId="0"/>
      <p:bldP spid="22" grpId="0"/>
      <p:bldP spid="20" grpId="0"/>
      <p:bldP spid="23" grpId="0"/>
      <p:bldP spid="26" grpId="0"/>
      <p:bldP spid="29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4B9A876-5758-4C29-A8EB-B72ACE8548CB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B325B1-41C4-45C2-B6BB-424E421B4CF6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9AFA20E-B3EF-419C-943A-161F7A95C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E70A221-496A-4118-A512-E2EC17C3BECC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ตัวอย่าง </a:t>
            </a:r>
            <a:r>
              <a:rPr lang="en-US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Content </a:t>
            </a:r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บน </a:t>
            </a:r>
            <a:r>
              <a:rPr lang="en-US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Facebook</a:t>
            </a:r>
            <a:endParaRPr lang="th-TH" sz="2000" b="0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5122" name="Picture 2" descr="à¹à¸à¸ à¸²à¸à¸­à¸²à¸à¸à¸°à¸¡à¸µ à¸à¹à¸­à¸à¸§à¸²à¸¡">
            <a:extLst>
              <a:ext uri="{FF2B5EF4-FFF2-40B4-BE49-F238E27FC236}">
                <a16:creationId xmlns:a16="http://schemas.microsoft.com/office/drawing/2014/main" id="{48871486-E998-4FF8-BC13-7191BA72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84" y="1258229"/>
            <a:ext cx="5027914" cy="50279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à¹à¸à¸ à¸²à¸à¸­à¸²à¸à¸à¸°à¸¡à¸µ à¸à¹à¸­à¸à¸§à¸²à¸¡">
            <a:extLst>
              <a:ext uri="{FF2B5EF4-FFF2-40B4-BE49-F238E27FC236}">
                <a16:creationId xmlns:a16="http://schemas.microsoft.com/office/drawing/2014/main" id="{10275184-E881-462B-807A-31100A3C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85" y="1240107"/>
            <a:ext cx="1693079" cy="253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à¹à¸¡à¹à¸¡à¸µà¸à¸³à¸­à¸à¸´à¸à¸²à¸¢à¸£à¸¹à¸à¸ à¸²à¸">
            <a:extLst>
              <a:ext uri="{FF2B5EF4-FFF2-40B4-BE49-F238E27FC236}">
                <a16:creationId xmlns:a16="http://schemas.microsoft.com/office/drawing/2014/main" id="{0E06DC60-4A3E-43FE-85FB-83597798B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85" y="3935843"/>
            <a:ext cx="3525451" cy="235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à¹à¸¡à¹à¸¡à¸µà¸à¸³à¸­à¸à¸´à¸à¸²à¸¢à¸£à¸¹à¸à¸ à¸²à¸">
            <a:extLst>
              <a:ext uri="{FF2B5EF4-FFF2-40B4-BE49-F238E27FC236}">
                <a16:creationId xmlns:a16="http://schemas.microsoft.com/office/drawing/2014/main" id="{B13635A1-0E47-4A3F-ADA8-5F087BD8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756" y="1240108"/>
            <a:ext cx="1693080" cy="253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241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4B9A876-5758-4C29-A8EB-B72ACE8548CB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B325B1-41C4-45C2-B6BB-424E421B4CF6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9AFA20E-B3EF-419C-943A-161F7A95C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E70A221-496A-4118-A512-E2EC17C3BECC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ตัวอย่าง </a:t>
            </a:r>
            <a:r>
              <a:rPr lang="en-US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Content </a:t>
            </a:r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บน </a:t>
            </a:r>
            <a:r>
              <a:rPr lang="en-US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Facebook</a:t>
            </a:r>
            <a:endParaRPr lang="th-TH" sz="2000" b="0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8" name="Picture 1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5F896BA-EE38-44EA-B299-9AB6DF9CF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34" y="1240107"/>
            <a:ext cx="3758167" cy="50460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FD29A9-8582-4FD1-8749-88A7B180C4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773" y="1240107"/>
            <a:ext cx="3366272" cy="50460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1066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019C104-BE4B-428B-8F61-B57D7F34CE70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3C7145-3E11-4966-A75C-2FF7A725F51B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D7C0B4D-817A-44E5-B398-F8F8E2A73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E70A221-496A-4118-A512-E2EC17C3BECC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รีวิวจากนักเรียน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4FDABA8-9AE1-4984-9BE3-4B34B1665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86" y="2558554"/>
            <a:ext cx="5384341" cy="17711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2A786E4-1ACD-420F-BFA1-A13EC2059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93" y="1191054"/>
            <a:ext cx="5708604" cy="12871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85EBA01-62C7-4B7F-987E-8E87868BA3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84266"/>
            <a:ext cx="4405370" cy="16230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6F1E7FA-83FE-4B05-AEBC-49F737CD90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64" y="4433297"/>
            <a:ext cx="5384342" cy="21711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EDE137D-098B-4793-81C3-ADCEFA75AD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1054"/>
            <a:ext cx="4392488" cy="17711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C7C1741-5393-45AE-B8EE-0E704168D0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29343"/>
            <a:ext cx="5934266" cy="17750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955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48FA9B8-AEF7-4820-81F4-A6A20A1377E7}"/>
              </a:ext>
            </a:extLst>
          </p:cNvPr>
          <p:cNvGrpSpPr/>
          <p:nvPr/>
        </p:nvGrpSpPr>
        <p:grpSpPr>
          <a:xfrm>
            <a:off x="0" y="-10618"/>
            <a:ext cx="12192000" cy="678833"/>
            <a:chOff x="1688124" y="-10618"/>
            <a:chExt cx="12192000" cy="6788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21ED3D5-AA46-4FFF-8EE7-9DB323644F20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1DBDBB2-93C3-4DD3-9374-CD3CC556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08596D8-DDA9-4016-BF4F-678EBA1FCC78}"/>
              </a:ext>
            </a:extLst>
          </p:cNvPr>
          <p:cNvSpPr txBox="1"/>
          <p:nvPr/>
        </p:nvSpPr>
        <p:spPr>
          <a:xfrm>
            <a:off x="3608174" y="2813417"/>
            <a:ext cx="46595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MOU</a:t>
            </a:r>
          </a:p>
          <a:p>
            <a:pPr algn="ctr"/>
            <a:r>
              <a:rPr lang="th-TH" sz="20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ข้อตกลงความร่วมมือ</a:t>
            </a:r>
          </a:p>
          <a:p>
            <a:pPr algn="ctr"/>
            <a:r>
              <a:rPr lang="th-TH" sz="20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ด้านวิชาการและโครงการเพื่อการศึกษา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1712D1-34A1-44D9-AE33-9D0FF6334336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ที่มาของโครงการ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85C0A2-80A5-4760-BF10-CBEACD37A50C}"/>
              </a:ext>
            </a:extLst>
          </p:cNvPr>
          <p:cNvGrpSpPr/>
          <p:nvPr/>
        </p:nvGrpSpPr>
        <p:grpSpPr>
          <a:xfrm>
            <a:off x="8430125" y="2500211"/>
            <a:ext cx="2418981" cy="2257629"/>
            <a:chOff x="7825489" y="1552575"/>
            <a:chExt cx="2418981" cy="22576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544A7E-EE76-4769-8A92-C451186FC4B0}"/>
                </a:ext>
              </a:extLst>
            </p:cNvPr>
            <p:cNvSpPr txBox="1"/>
            <p:nvPr/>
          </p:nvSpPr>
          <p:spPr>
            <a:xfrm>
              <a:off x="7825489" y="3286984"/>
              <a:ext cx="24189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สถาบันเทคโนโลยีพระจอมเกล้า</a:t>
              </a:r>
            </a:p>
            <a:p>
              <a:pPr algn="ctr"/>
              <a:r>
                <a:rPr lang="th-TH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เจ้าคุณทหารลาดกระบัง</a:t>
              </a:r>
            </a:p>
          </p:txBody>
        </p:sp>
        <p:pic>
          <p:nvPicPr>
            <p:cNvPr id="1026" name="Picture 2" descr="Image result for à¸¥à¸²à¸à¸à¸£à¸°à¸à¸±à¸ logo">
              <a:extLst>
                <a:ext uri="{FF2B5EF4-FFF2-40B4-BE49-F238E27FC236}">
                  <a16:creationId xmlns:a16="http://schemas.microsoft.com/office/drawing/2014/main" id="{B1CEA2DB-2D4E-4216-A8C1-14F0124D1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1066" y="1552575"/>
              <a:ext cx="1647829" cy="164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26D43B2-FDBC-4782-8863-C2FA2D5151B3}"/>
              </a:ext>
            </a:extLst>
          </p:cNvPr>
          <p:cNvCxnSpPr>
            <a:cxnSpLocks/>
          </p:cNvCxnSpPr>
          <p:nvPr/>
        </p:nvCxnSpPr>
        <p:spPr>
          <a:xfrm>
            <a:off x="3543677" y="2406716"/>
            <a:ext cx="0" cy="244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1BD61C-FE7A-4E23-AE37-A85A0FBAE5CA}"/>
              </a:ext>
            </a:extLst>
          </p:cNvPr>
          <p:cNvCxnSpPr>
            <a:cxnSpLocks/>
          </p:cNvCxnSpPr>
          <p:nvPr/>
        </p:nvCxnSpPr>
        <p:spPr>
          <a:xfrm>
            <a:off x="8352393" y="2406716"/>
            <a:ext cx="0" cy="244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BCF1CDC-DE5D-4E96-B4F4-BE265013B728}"/>
              </a:ext>
            </a:extLst>
          </p:cNvPr>
          <p:cNvGrpSpPr/>
          <p:nvPr/>
        </p:nvGrpSpPr>
        <p:grpSpPr>
          <a:xfrm>
            <a:off x="732268" y="2811156"/>
            <a:ext cx="2626330" cy="1731662"/>
            <a:chOff x="1688124" y="-10618"/>
            <a:chExt cx="3139523" cy="20700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8D9D4D-E942-4FF5-ABD1-7E344A70FEFA}"/>
                </a:ext>
              </a:extLst>
            </p:cNvPr>
            <p:cNvSpPr/>
            <p:nvPr/>
          </p:nvSpPr>
          <p:spPr>
            <a:xfrm>
              <a:off x="1688124" y="-10618"/>
              <a:ext cx="3139523" cy="2070034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3A76366-5D42-4E8E-85A3-031139790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2488" y="745034"/>
              <a:ext cx="1650794" cy="55873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4257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5053CA4-AD34-43E9-A78F-90F6A23A3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72" t="9321" r="40027" b="73376"/>
          <a:stretch/>
        </p:blipFill>
        <p:spPr>
          <a:xfrm>
            <a:off x="3879419" y="2504343"/>
            <a:ext cx="4068827" cy="1241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2811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9DE417D-F9E7-43AE-869A-6876D6700886}"/>
              </a:ext>
            </a:extLst>
          </p:cNvPr>
          <p:cNvSpPr txBox="1"/>
          <p:nvPr/>
        </p:nvSpPr>
        <p:spPr>
          <a:xfrm>
            <a:off x="6501131" y="1590223"/>
            <a:ext cx="4338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KMITL Pre-GAT/PAT</a:t>
            </a:r>
            <a:endParaRPr lang="th-TH" sz="3200" dirty="0">
              <a:solidFill>
                <a:srgbClr val="FF530D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3D921-E645-4204-9BD8-88B5EF96C4EE}"/>
              </a:ext>
            </a:extLst>
          </p:cNvPr>
          <p:cNvSpPr txBox="1"/>
          <p:nvPr/>
        </p:nvSpPr>
        <p:spPr>
          <a:xfrm>
            <a:off x="1220179" y="1586901"/>
            <a:ext cx="4529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>
              <a:defRPr sz="200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defRPr>
            </a:lvl1pPr>
          </a:lstStyle>
          <a:p>
            <a:pPr algn="r"/>
            <a:r>
              <a:rPr lang="en-US" sz="3200" dirty="0"/>
              <a:t>KMITL Pre-TCAS 2018</a:t>
            </a:r>
            <a:endParaRPr lang="th-TH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2EEB7-37E5-46F3-9078-9EF0954AD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690" y="2343632"/>
            <a:ext cx="1496922" cy="1754326"/>
          </a:xfrm>
          <a:prstGeom prst="rect">
            <a:avLst/>
          </a:prstGeom>
        </p:spPr>
      </p:pic>
      <p:pic>
        <p:nvPicPr>
          <p:cNvPr id="1028" name="Picture 4" descr="à¹à¸à¸ à¸²à¸à¸­à¸²à¸à¸à¸°à¸¡à¸µ à¸à¹à¸­à¸à¸§à¸²à¸¡">
            <a:extLst>
              <a:ext uri="{FF2B5EF4-FFF2-40B4-BE49-F238E27FC236}">
                <a16:creationId xmlns:a16="http://schemas.microsoft.com/office/drawing/2014/main" id="{43CB97F9-0FE7-4B92-85D1-6D0BB2686F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7" t="2268" r="1576" b="2399"/>
          <a:stretch/>
        </p:blipFill>
        <p:spPr bwMode="auto">
          <a:xfrm>
            <a:off x="7140666" y="2444009"/>
            <a:ext cx="3001011" cy="18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9CB81E-5574-416D-B378-46D5450D44FB}"/>
              </a:ext>
            </a:extLst>
          </p:cNvPr>
          <p:cNvSpPr txBox="1"/>
          <p:nvPr/>
        </p:nvSpPr>
        <p:spPr>
          <a:xfrm>
            <a:off x="571502" y="5366716"/>
            <a:ext cx="51573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การแข่งขันทดสอบ </a:t>
            </a:r>
            <a:r>
              <a:rPr lang="en-US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5</a:t>
            </a:r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วิชาหลักในการคัดเลือกเข้ามหาวิทยาลัย มีการชิงรางวัลกว่า </a:t>
            </a:r>
            <a:r>
              <a:rPr lang="en-US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300,000 </a:t>
            </a:r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บาท และทัศนศึกษาที่สิงคโปร์ มีผู้เข้าสอบรอบออนไลน์พร้อมกันกว่า</a:t>
            </a:r>
            <a:endParaRPr lang="en-US" sz="1600" dirty="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algn="r"/>
            <a:r>
              <a:rPr lang="en-US" sz="24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5,000 </a:t>
            </a:r>
            <a:r>
              <a:rPr lang="th-TH" sz="24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คน</a:t>
            </a:r>
          </a:p>
          <a:p>
            <a:pPr algn="r"/>
            <a:endParaRPr lang="th-TH" sz="1600" dirty="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5483F9-E37A-40AD-A9CE-76DCAF9B0344}"/>
              </a:ext>
            </a:extLst>
          </p:cNvPr>
          <p:cNvGrpSpPr/>
          <p:nvPr/>
        </p:nvGrpSpPr>
        <p:grpSpPr>
          <a:xfrm>
            <a:off x="2050323" y="4306759"/>
            <a:ext cx="3028401" cy="674632"/>
            <a:chOff x="352425" y="5943722"/>
            <a:chExt cx="3028401" cy="674632"/>
          </a:xfrm>
        </p:grpSpPr>
        <p:pic>
          <p:nvPicPr>
            <p:cNvPr id="26" name="Picture 2" descr="https://www.matichon.co.th/wp-content/uploads/2017/10/scb-logo.jpg">
              <a:extLst>
                <a:ext uri="{FF2B5EF4-FFF2-40B4-BE49-F238E27FC236}">
                  <a16:creationId xmlns:a16="http://schemas.microsoft.com/office/drawing/2014/main" id="{E40A2137-531A-4BA8-9313-0D78604DB4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212" y="6066410"/>
              <a:ext cx="1181433" cy="44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782980-45D8-40E9-832D-CB5FFADE80C5}"/>
                </a:ext>
              </a:extLst>
            </p:cNvPr>
            <p:cNvSpPr txBox="1"/>
            <p:nvPr/>
          </p:nvSpPr>
          <p:spPr>
            <a:xfrm>
              <a:off x="1966700" y="6150168"/>
              <a:ext cx="14141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th-TH"/>
              </a:defPPr>
              <a:lvl1pPr algn="r">
                <a:defRPr sz="1600">
                  <a:solidFill>
                    <a:srgbClr val="3F4E63"/>
                  </a:solidFill>
                  <a:latin typeface="Kanit" panose="00000500000000000000" pitchFamily="2" charset="-34"/>
                  <a:cs typeface="Kanit" panose="00000500000000000000" pitchFamily="2" charset="-34"/>
                </a:defRPr>
              </a:lvl1pPr>
            </a:lstStyle>
            <a:p>
              <a:r>
                <a:rPr lang="th-TH" sz="1200" dirty="0"/>
                <a:t>ผู้สนับสนุนโครงการ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C0EDC2C-0A17-4E52-A935-9025A21DB10C}"/>
                </a:ext>
              </a:extLst>
            </p:cNvPr>
            <p:cNvCxnSpPr>
              <a:cxnSpLocks/>
            </p:cNvCxnSpPr>
            <p:nvPr/>
          </p:nvCxnSpPr>
          <p:spPr>
            <a:xfrm>
              <a:off x="352425" y="5943722"/>
              <a:ext cx="295671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612CFD8-808E-495E-BDFD-8F9FA2B14CCA}"/>
                </a:ext>
              </a:extLst>
            </p:cNvPr>
            <p:cNvCxnSpPr>
              <a:cxnSpLocks/>
            </p:cNvCxnSpPr>
            <p:nvPr/>
          </p:nvCxnSpPr>
          <p:spPr>
            <a:xfrm>
              <a:off x="1909596" y="5943722"/>
              <a:ext cx="0" cy="6746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52D3242-1DB5-49F4-86D3-EA10AF954DE9}"/>
                </a:ext>
              </a:extLst>
            </p:cNvPr>
            <p:cNvCxnSpPr>
              <a:cxnSpLocks/>
            </p:cNvCxnSpPr>
            <p:nvPr/>
          </p:nvCxnSpPr>
          <p:spPr>
            <a:xfrm>
              <a:off x="352425" y="6600947"/>
              <a:ext cx="295671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85C58E6-E880-464A-BF7C-D99579EAF506}"/>
              </a:ext>
            </a:extLst>
          </p:cNvPr>
          <p:cNvSpPr txBox="1"/>
          <p:nvPr/>
        </p:nvSpPr>
        <p:spPr>
          <a:xfrm>
            <a:off x="6501132" y="5366716"/>
            <a:ext cx="4743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จำลองการสอบในวิชาความถนัดแบบเสมือนจริงทั้งสถานที่ ข้อสอบ เวลาที่ใช้สอบ ใช้เวลาในการสอบ </a:t>
            </a:r>
            <a:r>
              <a:rPr lang="en-US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2</a:t>
            </a:r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วัน </a:t>
            </a:r>
          </a:p>
          <a:p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โดยมี โรงเรียนกว่า </a:t>
            </a:r>
            <a:r>
              <a:rPr lang="en-US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150 </a:t>
            </a:r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แห่ง และ</a:t>
            </a:r>
          </a:p>
          <a:p>
            <a:r>
              <a:rPr lang="th-TH" sz="24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นักเรียน </a:t>
            </a:r>
            <a:r>
              <a:rPr lang="en-US" sz="24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2,500 </a:t>
            </a:r>
            <a:r>
              <a:rPr lang="th-TH" sz="24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คน จากทั่วประเทศ 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46260B-7A89-40D8-800C-59782FF53C65}"/>
              </a:ext>
            </a:extLst>
          </p:cNvPr>
          <p:cNvCxnSpPr>
            <a:cxnSpLocks/>
          </p:cNvCxnSpPr>
          <p:nvPr/>
        </p:nvCxnSpPr>
        <p:spPr>
          <a:xfrm>
            <a:off x="6096000" y="1358966"/>
            <a:ext cx="0" cy="5259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5ADA345-631C-471E-925E-39A8906440D1}"/>
              </a:ext>
            </a:extLst>
          </p:cNvPr>
          <p:cNvSpPr txBox="1"/>
          <p:nvPr/>
        </p:nvSpPr>
        <p:spPr>
          <a:xfrm>
            <a:off x="3831364" y="825277"/>
            <a:ext cx="4529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>
              <a:defRPr sz="200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defRPr>
            </a:lvl1pPr>
          </a:lstStyle>
          <a:p>
            <a:pPr algn="ctr"/>
            <a:r>
              <a:rPr lang="th-TH" dirty="0">
                <a:solidFill>
                  <a:srgbClr val="3F4E63"/>
                </a:solidFill>
              </a:rPr>
              <a:t>ร่วมกันจัดทำโครงการ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93B423-7D18-47FC-B277-9B20F3A02BF8}"/>
              </a:ext>
            </a:extLst>
          </p:cNvPr>
          <p:cNvGrpSpPr/>
          <p:nvPr/>
        </p:nvGrpSpPr>
        <p:grpSpPr>
          <a:xfrm>
            <a:off x="0" y="-10618"/>
            <a:ext cx="12192000" cy="678833"/>
            <a:chOff x="1688124" y="-10618"/>
            <a:chExt cx="12192000" cy="6788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7BA9EA-0E8A-4F8B-9CAE-F2AB5CE15C23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2E25E75-9B85-438F-B8B5-EE863AEE6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8861F3-A509-458B-8544-1F1947535203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ที่มาของโครงการ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959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5" grpId="0"/>
      <p:bldP spid="32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BA295C54-EC58-4A8D-A9DE-7E9A696AF3FA}"/>
              </a:ext>
            </a:extLst>
          </p:cNvPr>
          <p:cNvSpPr txBox="1"/>
          <p:nvPr/>
        </p:nvSpPr>
        <p:spPr>
          <a:xfrm>
            <a:off x="2316632" y="2505670"/>
            <a:ext cx="73005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latin typeface="Kanit" panose="00000500000000000000" pitchFamily="2" charset="-34"/>
                <a:cs typeface="Kanit" panose="00000500000000000000" pitchFamily="2" charset="-34"/>
              </a:rPr>
              <a:t>จากการสำรวจความคิดเห็นหลังการสอบ</a:t>
            </a:r>
            <a:endParaRPr lang="th-TH" sz="48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algn="ctr"/>
            <a:r>
              <a:rPr lang="th-TH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ทำให้เราเห็นภาพที่ชัดเจนขึ้น</a:t>
            </a:r>
          </a:p>
          <a:p>
            <a:pPr algn="ctr"/>
            <a:r>
              <a:rPr lang="th-TH" sz="32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ทั้งปัญหา ความกังวลใจ</a:t>
            </a:r>
          </a:p>
          <a:p>
            <a:pPr algn="ctr"/>
            <a:r>
              <a:rPr lang="th-TH" sz="32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ความต้องการของนักเรียนและผู้ปกครอง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22B02B-18E6-4A20-B2BD-B577D1ADF909}"/>
              </a:ext>
            </a:extLst>
          </p:cNvPr>
          <p:cNvGrpSpPr/>
          <p:nvPr/>
        </p:nvGrpSpPr>
        <p:grpSpPr>
          <a:xfrm>
            <a:off x="0" y="-10618"/>
            <a:ext cx="12192000" cy="678833"/>
            <a:chOff x="1688124" y="-10618"/>
            <a:chExt cx="12192000" cy="6788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1205EC-7B75-4DF9-A811-42977157F99C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781CA84-C10B-4FF6-A390-15666E133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C85CF07-957E-48B0-92E8-74B5A8821E2B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ที่มาของโครงการ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19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D928D4D-B854-4E3B-A795-638450C17040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5C27C5-3C30-4A84-BE44-8025A2318411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5F2CE5C-9301-4958-88F3-2A5CDCADC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3725DAAB-7C6B-4306-9F0B-27ECA67D22C0}"/>
              </a:ext>
            </a:extLst>
          </p:cNvPr>
          <p:cNvSpPr/>
          <p:nvPr/>
        </p:nvSpPr>
        <p:spPr>
          <a:xfrm>
            <a:off x="3890989" y="2284826"/>
            <a:ext cx="4164502" cy="41645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3CB621-65E8-4E50-A09C-2528ACC25DDC}"/>
              </a:ext>
            </a:extLst>
          </p:cNvPr>
          <p:cNvSpPr/>
          <p:nvPr/>
        </p:nvSpPr>
        <p:spPr>
          <a:xfrm>
            <a:off x="4351095" y="2729226"/>
            <a:ext cx="3244291" cy="3244291"/>
          </a:xfrm>
          <a:prstGeom prst="ellipse">
            <a:avLst/>
          </a:prstGeom>
          <a:solidFill>
            <a:srgbClr val="FF53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เชื่อมโยงความสัมพันธ์ของข้อมูลทั้งหมด </a:t>
            </a:r>
          </a:p>
          <a:p>
            <a:pPr algn="ctr"/>
            <a:endParaRPr lang="th-TH" sz="18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algn="ctr"/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เพื่อสร้าง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Platform</a:t>
            </a:r>
            <a:endParaRPr lang="th-TH" sz="18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algn="ctr"/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ที่ช่วยให้ความต้องการของนักเรียนเป็นจริง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B3EA42-8FD8-4FB0-9BAC-C138C0BA22A4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การค้นคว้าข้อมูลและออกแบบโครงการ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0C25CC-6348-42A1-B8D4-9620007851B8}"/>
              </a:ext>
            </a:extLst>
          </p:cNvPr>
          <p:cNvSpPr txBox="1"/>
          <p:nvPr/>
        </p:nvSpPr>
        <p:spPr>
          <a:xfrm>
            <a:off x="1582097" y="1003645"/>
            <a:ext cx="876960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900" dirty="0">
                <a:solidFill>
                  <a:schemeClr val="tx1">
                    <a:lumMod val="95000"/>
                    <a:lumOff val="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เราจึงได้ค้นคว้าข้อมูลต่างๆ</a:t>
            </a:r>
          </a:p>
          <a:p>
            <a:pPr algn="ctr"/>
            <a:r>
              <a:rPr lang="th-TH" sz="1900" dirty="0">
                <a:solidFill>
                  <a:schemeClr val="tx1">
                    <a:lumMod val="95000"/>
                    <a:lumOff val="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ในทุกๆ มิติของการสอบคัดเลือกเข้ามหาวิทยาลัย</a:t>
            </a:r>
          </a:p>
          <a:p>
            <a:pPr algn="ctr"/>
            <a:r>
              <a:rPr lang="th-TH" sz="2400" dirty="0">
                <a:solidFill>
                  <a:srgbClr val="FF530D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เพื่อต้องการช่วยแนะนำ และ ทำให้ความต้องการของนักเรียนเป็นจริง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1188C0-A32F-46B5-9DE8-22D05D76A11A}"/>
              </a:ext>
            </a:extLst>
          </p:cNvPr>
          <p:cNvSpPr/>
          <p:nvPr/>
        </p:nvSpPr>
        <p:spPr>
          <a:xfrm>
            <a:off x="1952625" y="2505928"/>
            <a:ext cx="2793879" cy="150897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ผลวิเคราะห์มาตรฐาน</a:t>
            </a:r>
          </a:p>
          <a:p>
            <a:pPr algn="ctr"/>
            <a:r>
              <a:rPr lang="th-TH" sz="20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วิชาเรียน วิชาสอบ</a:t>
            </a:r>
          </a:p>
          <a:p>
            <a:pPr algn="ctr"/>
            <a:r>
              <a:rPr lang="th-TH" sz="20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และข้อสอบ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1A3C681-379B-44A7-8888-39A3DBA40EC7}"/>
              </a:ext>
            </a:extLst>
          </p:cNvPr>
          <p:cNvSpPr/>
          <p:nvPr/>
        </p:nvSpPr>
        <p:spPr>
          <a:xfrm>
            <a:off x="1952625" y="4655749"/>
            <a:ext cx="2793879" cy="150897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กระบวนการสอบ</a:t>
            </a:r>
          </a:p>
          <a:p>
            <a:pPr algn="ctr"/>
            <a:r>
              <a:rPr lang="th-TH" sz="20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และการคัดเลือก</a:t>
            </a:r>
          </a:p>
          <a:p>
            <a:pPr algn="ctr"/>
            <a:r>
              <a:rPr lang="en-US" sz="20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(TCAS)</a:t>
            </a:r>
            <a:endParaRPr lang="th-TH" sz="2000" dirty="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043C127-035B-4D23-8BD1-14FEE9F1C655}"/>
              </a:ext>
            </a:extLst>
          </p:cNvPr>
          <p:cNvSpPr/>
          <p:nvPr/>
        </p:nvSpPr>
        <p:spPr>
          <a:xfrm>
            <a:off x="7199976" y="2505928"/>
            <a:ext cx="2793879" cy="150897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สถิติผู้เข้าสอบ</a:t>
            </a:r>
          </a:p>
          <a:p>
            <a:pPr algn="ctr"/>
            <a:r>
              <a:rPr lang="th-TH" sz="20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และผลสอบรายวิชา ย้อนหลัง </a:t>
            </a:r>
            <a:r>
              <a:rPr lang="en-US" sz="20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10</a:t>
            </a:r>
            <a:r>
              <a:rPr lang="th-TH" sz="20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ปี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B70FEB2-A298-4898-8437-53A37B36060B}"/>
              </a:ext>
            </a:extLst>
          </p:cNvPr>
          <p:cNvSpPr/>
          <p:nvPr/>
        </p:nvSpPr>
        <p:spPr>
          <a:xfrm>
            <a:off x="7199976" y="4655749"/>
            <a:ext cx="2793879" cy="150897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สถิติผู้ยื่นคะแนน</a:t>
            </a:r>
          </a:p>
          <a:p>
            <a:pPr algn="ctr"/>
            <a:r>
              <a:rPr lang="th-TH" sz="20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ย้อนหลัง </a:t>
            </a:r>
            <a:r>
              <a:rPr lang="en-US" sz="20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10</a:t>
            </a:r>
            <a:r>
              <a:rPr lang="th-TH" sz="20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ปี</a:t>
            </a:r>
          </a:p>
          <a:p>
            <a:pPr algn="ctr"/>
            <a:r>
              <a:rPr lang="th-TH" sz="20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กว่า 3.8 ล้านคน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394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53" presetClass="entr" presetSubtype="52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53" presetClass="entr" presetSubtype="52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00"/>
                            </p:stCondLst>
                            <p:childTnLst>
                              <p:par>
                                <p:cTn id="33" presetID="53" presetClass="entr" presetSubtype="52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  <p:bldP spid="5" grpId="0" animBg="1"/>
      <p:bldP spid="31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01E486E-1D6D-494C-9733-BDECB9411774}"/>
              </a:ext>
            </a:extLst>
          </p:cNvPr>
          <p:cNvCxnSpPr/>
          <p:nvPr/>
        </p:nvCxnSpPr>
        <p:spPr>
          <a:xfrm>
            <a:off x="523874" y="5038431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7A07116-BE7D-4CE9-9A45-BF56B3A4BBD1}"/>
              </a:ext>
            </a:extLst>
          </p:cNvPr>
          <p:cNvSpPr/>
          <p:nvPr/>
        </p:nvSpPr>
        <p:spPr>
          <a:xfrm>
            <a:off x="9849367" y="2478727"/>
            <a:ext cx="1317716" cy="226800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ความสำเร็จตามเป้าหมาย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C762DB-732D-4F4F-AC04-35D70BAFB625}"/>
              </a:ext>
            </a:extLst>
          </p:cNvPr>
          <p:cNvSpPr/>
          <p:nvPr/>
        </p:nvSpPr>
        <p:spPr>
          <a:xfrm>
            <a:off x="8076237" y="2478727"/>
            <a:ext cx="1317716" cy="226800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ทดสอบ</a:t>
            </a:r>
          </a:p>
          <a:p>
            <a:pPr algn="ctr"/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ความรู้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712A36E-D40C-4E5B-8DD1-0220FD4D25F5}"/>
              </a:ext>
            </a:extLst>
          </p:cNvPr>
          <p:cNvSpPr/>
          <p:nvPr/>
        </p:nvSpPr>
        <p:spPr>
          <a:xfrm>
            <a:off x="9393952" y="2812120"/>
            <a:ext cx="550590" cy="6788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021C900-C327-411F-9FFD-A00E524C7CFC}"/>
              </a:ext>
            </a:extLst>
          </p:cNvPr>
          <p:cNvSpPr/>
          <p:nvPr/>
        </p:nvSpPr>
        <p:spPr>
          <a:xfrm>
            <a:off x="6303107" y="2478727"/>
            <a:ext cx="1317716" cy="226800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ฝึกฝน</a:t>
            </a:r>
          </a:p>
          <a:p>
            <a:pPr algn="ctr"/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และทบทวน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2088BFD-9598-466C-A88A-9440E88261E2}"/>
              </a:ext>
            </a:extLst>
          </p:cNvPr>
          <p:cNvSpPr/>
          <p:nvPr/>
        </p:nvSpPr>
        <p:spPr>
          <a:xfrm>
            <a:off x="7640133" y="2812120"/>
            <a:ext cx="550590" cy="6788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928D4D-B854-4E3B-A795-638450C17040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5C27C5-3C30-4A84-BE44-8025A2318411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5F2CE5C-9301-4958-88F3-2A5CDCADC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AB3EA42-8FD8-4FB0-9BAC-C138C0BA22A4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กระบวนการสู่ความสำเร็จของบุคคลทั่วไป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1188C0-A32F-46B5-9DE8-22D05D76A11A}"/>
              </a:ext>
            </a:extLst>
          </p:cNvPr>
          <p:cNvSpPr/>
          <p:nvPr/>
        </p:nvSpPr>
        <p:spPr>
          <a:xfrm>
            <a:off x="2756847" y="2463021"/>
            <a:ext cx="1317716" cy="226800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ประเมินตนเอง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1A3C681-379B-44A7-8888-39A3DBA40EC7}"/>
              </a:ext>
            </a:extLst>
          </p:cNvPr>
          <p:cNvSpPr/>
          <p:nvPr/>
        </p:nvSpPr>
        <p:spPr>
          <a:xfrm>
            <a:off x="4529977" y="2478727"/>
            <a:ext cx="1317716" cy="226800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ตั้งเป้าหมาย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F6BF0B9-29AA-41F8-A203-5CDD8EB01D8D}"/>
              </a:ext>
            </a:extLst>
          </p:cNvPr>
          <p:cNvSpPr/>
          <p:nvPr/>
        </p:nvSpPr>
        <p:spPr>
          <a:xfrm>
            <a:off x="5867003" y="2814317"/>
            <a:ext cx="550590" cy="6788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D7D3F27-C5FA-4B49-AADF-7844A2D7A01B}"/>
              </a:ext>
            </a:extLst>
          </p:cNvPr>
          <p:cNvSpPr/>
          <p:nvPr/>
        </p:nvSpPr>
        <p:spPr>
          <a:xfrm>
            <a:off x="4102956" y="2781023"/>
            <a:ext cx="550590" cy="678833"/>
          </a:xfrm>
          <a:prstGeom prst="rightArrow">
            <a:avLst>
              <a:gd name="adj1" fmla="val 50000"/>
              <a:gd name="adj2" fmla="val 67889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A796137-D421-4243-8372-309D27E9855C}"/>
              </a:ext>
            </a:extLst>
          </p:cNvPr>
          <p:cNvSpPr/>
          <p:nvPr/>
        </p:nvSpPr>
        <p:spPr>
          <a:xfrm>
            <a:off x="1011082" y="2481033"/>
            <a:ext cx="1317716" cy="226800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เรียนรู้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365C35C-89B2-4449-B50A-F9CA59454219}"/>
              </a:ext>
            </a:extLst>
          </p:cNvPr>
          <p:cNvSpPr/>
          <p:nvPr/>
        </p:nvSpPr>
        <p:spPr>
          <a:xfrm>
            <a:off x="2328797" y="2799035"/>
            <a:ext cx="550590" cy="678833"/>
          </a:xfrm>
          <a:prstGeom prst="rightArrow">
            <a:avLst>
              <a:gd name="adj1" fmla="val 50000"/>
              <a:gd name="adj2" fmla="val 67889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7D5F9B-0098-4647-A05F-6B8B65C5905D}"/>
              </a:ext>
            </a:extLst>
          </p:cNvPr>
          <p:cNvCxnSpPr/>
          <p:nvPr/>
        </p:nvCxnSpPr>
        <p:spPr>
          <a:xfrm>
            <a:off x="523874" y="2162084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80410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7D5F9B-0098-4647-A05F-6B8B65C5905D}"/>
              </a:ext>
            </a:extLst>
          </p:cNvPr>
          <p:cNvCxnSpPr/>
          <p:nvPr/>
        </p:nvCxnSpPr>
        <p:spPr>
          <a:xfrm>
            <a:off x="523874" y="2162084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01E486E-1D6D-494C-9733-BDECB9411774}"/>
              </a:ext>
            </a:extLst>
          </p:cNvPr>
          <p:cNvCxnSpPr/>
          <p:nvPr/>
        </p:nvCxnSpPr>
        <p:spPr>
          <a:xfrm>
            <a:off x="523874" y="4133759"/>
            <a:ext cx="111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rrow: U-Turn 37">
            <a:extLst>
              <a:ext uri="{FF2B5EF4-FFF2-40B4-BE49-F238E27FC236}">
                <a16:creationId xmlns:a16="http://schemas.microsoft.com/office/drawing/2014/main" id="{3001DB01-9DD8-4385-9A2F-83F4CBAEA323}"/>
              </a:ext>
            </a:extLst>
          </p:cNvPr>
          <p:cNvSpPr/>
          <p:nvPr/>
        </p:nvSpPr>
        <p:spPr>
          <a:xfrm rot="10800000">
            <a:off x="2845116" y="3845559"/>
            <a:ext cx="8145765" cy="1391287"/>
          </a:xfrm>
          <a:prstGeom prst="uturnArrow">
            <a:avLst>
              <a:gd name="adj1" fmla="val 16203"/>
              <a:gd name="adj2" fmla="val 14180"/>
              <a:gd name="adj3" fmla="val 21415"/>
              <a:gd name="adj4" fmla="val 43750"/>
              <a:gd name="adj5" fmla="val 100000"/>
            </a:avLst>
          </a:prstGeom>
          <a:solidFill>
            <a:srgbClr val="FF53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2" name="Arrow: U-Turn 41">
            <a:extLst>
              <a:ext uri="{FF2B5EF4-FFF2-40B4-BE49-F238E27FC236}">
                <a16:creationId xmlns:a16="http://schemas.microsoft.com/office/drawing/2014/main" id="{0F5CC8C2-67A1-461C-8D97-0300EDDC9750}"/>
              </a:ext>
            </a:extLst>
          </p:cNvPr>
          <p:cNvSpPr/>
          <p:nvPr/>
        </p:nvSpPr>
        <p:spPr>
          <a:xfrm rot="10800000" flipH="1">
            <a:off x="3647108" y="3845568"/>
            <a:ext cx="1400178" cy="1021616"/>
          </a:xfrm>
          <a:prstGeom prst="uturnArrow">
            <a:avLst>
              <a:gd name="adj1" fmla="val 24167"/>
              <a:gd name="adj2" fmla="val 20000"/>
              <a:gd name="adj3" fmla="val 29464"/>
              <a:gd name="adj4" fmla="val 43750"/>
              <a:gd name="adj5" fmla="val 100000"/>
            </a:avLst>
          </a:prstGeom>
          <a:solidFill>
            <a:srgbClr val="FF53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4" name="Arrow: U-Turn 43">
            <a:extLst>
              <a:ext uri="{FF2B5EF4-FFF2-40B4-BE49-F238E27FC236}">
                <a16:creationId xmlns:a16="http://schemas.microsoft.com/office/drawing/2014/main" id="{A0177286-D377-445D-9FE8-E9A1860D0F91}"/>
              </a:ext>
            </a:extLst>
          </p:cNvPr>
          <p:cNvSpPr/>
          <p:nvPr/>
        </p:nvSpPr>
        <p:spPr>
          <a:xfrm rot="10800000" flipH="1">
            <a:off x="8956576" y="3845568"/>
            <a:ext cx="1398028" cy="1021616"/>
          </a:xfrm>
          <a:prstGeom prst="uturnArrow">
            <a:avLst>
              <a:gd name="adj1" fmla="val 24167"/>
              <a:gd name="adj2" fmla="val 20000"/>
              <a:gd name="adj3" fmla="val 29464"/>
              <a:gd name="adj4" fmla="val 43750"/>
              <a:gd name="adj5" fmla="val 100000"/>
            </a:avLst>
          </a:prstGeom>
          <a:solidFill>
            <a:srgbClr val="FF53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Arrow: U-Turn 45">
            <a:extLst>
              <a:ext uri="{FF2B5EF4-FFF2-40B4-BE49-F238E27FC236}">
                <a16:creationId xmlns:a16="http://schemas.microsoft.com/office/drawing/2014/main" id="{5C2D0E03-F2DD-425F-B940-56D3FD264028}"/>
              </a:ext>
            </a:extLst>
          </p:cNvPr>
          <p:cNvSpPr/>
          <p:nvPr/>
        </p:nvSpPr>
        <p:spPr>
          <a:xfrm rot="10800000" flipH="1">
            <a:off x="5371133" y="3845568"/>
            <a:ext cx="1400178" cy="1021616"/>
          </a:xfrm>
          <a:prstGeom prst="uturnArrow">
            <a:avLst>
              <a:gd name="adj1" fmla="val 24167"/>
              <a:gd name="adj2" fmla="val 20000"/>
              <a:gd name="adj3" fmla="val 29464"/>
              <a:gd name="adj4" fmla="val 43750"/>
              <a:gd name="adj5" fmla="val 100000"/>
            </a:avLst>
          </a:prstGeom>
          <a:solidFill>
            <a:srgbClr val="FF53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Arrow: U-Turn 46">
            <a:extLst>
              <a:ext uri="{FF2B5EF4-FFF2-40B4-BE49-F238E27FC236}">
                <a16:creationId xmlns:a16="http://schemas.microsoft.com/office/drawing/2014/main" id="{F2E57349-2F7B-4978-A648-B4F8D673142B}"/>
              </a:ext>
            </a:extLst>
          </p:cNvPr>
          <p:cNvSpPr/>
          <p:nvPr/>
        </p:nvSpPr>
        <p:spPr>
          <a:xfrm rot="10800000" flipH="1">
            <a:off x="7180883" y="3845568"/>
            <a:ext cx="1400178" cy="1021616"/>
          </a:xfrm>
          <a:prstGeom prst="uturnArrow">
            <a:avLst>
              <a:gd name="adj1" fmla="val 24167"/>
              <a:gd name="adj2" fmla="val 20000"/>
              <a:gd name="adj3" fmla="val 29464"/>
              <a:gd name="adj4" fmla="val 43750"/>
              <a:gd name="adj5" fmla="val 100000"/>
            </a:avLst>
          </a:prstGeom>
          <a:solidFill>
            <a:srgbClr val="FF53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Arrow: U-Turn 47">
            <a:extLst>
              <a:ext uri="{FF2B5EF4-FFF2-40B4-BE49-F238E27FC236}">
                <a16:creationId xmlns:a16="http://schemas.microsoft.com/office/drawing/2014/main" id="{38CEF1FE-E97B-44C6-9FFE-611573A14F79}"/>
              </a:ext>
            </a:extLst>
          </p:cNvPr>
          <p:cNvSpPr/>
          <p:nvPr/>
        </p:nvSpPr>
        <p:spPr>
          <a:xfrm flipH="1">
            <a:off x="7095157" y="1432656"/>
            <a:ext cx="1400178" cy="1021616"/>
          </a:xfrm>
          <a:prstGeom prst="uturnArrow">
            <a:avLst>
              <a:gd name="adj1" fmla="val 24167"/>
              <a:gd name="adj2" fmla="val 20000"/>
              <a:gd name="adj3" fmla="val 29464"/>
              <a:gd name="adj4" fmla="val 43750"/>
              <a:gd name="adj5" fmla="val 100000"/>
            </a:avLst>
          </a:prstGeom>
          <a:solidFill>
            <a:srgbClr val="FB9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9" name="Arrow: U-Turn 48">
            <a:extLst>
              <a:ext uri="{FF2B5EF4-FFF2-40B4-BE49-F238E27FC236}">
                <a16:creationId xmlns:a16="http://schemas.microsoft.com/office/drawing/2014/main" id="{6D065ABF-E96D-4F40-9E5C-96F628E857BC}"/>
              </a:ext>
            </a:extLst>
          </p:cNvPr>
          <p:cNvSpPr/>
          <p:nvPr/>
        </p:nvSpPr>
        <p:spPr>
          <a:xfrm flipH="1">
            <a:off x="5294927" y="1432656"/>
            <a:ext cx="1400178" cy="1021616"/>
          </a:xfrm>
          <a:prstGeom prst="uturnArrow">
            <a:avLst>
              <a:gd name="adj1" fmla="val 24167"/>
              <a:gd name="adj2" fmla="val 20000"/>
              <a:gd name="adj3" fmla="val 29464"/>
              <a:gd name="adj4" fmla="val 43750"/>
              <a:gd name="adj5" fmla="val 100000"/>
            </a:avLst>
          </a:prstGeom>
          <a:solidFill>
            <a:srgbClr val="FB9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2" name="Arrow: U-Turn 51">
            <a:extLst>
              <a:ext uri="{FF2B5EF4-FFF2-40B4-BE49-F238E27FC236}">
                <a16:creationId xmlns:a16="http://schemas.microsoft.com/office/drawing/2014/main" id="{ED10BAD2-0AB6-448A-9D28-70D2884EB586}"/>
              </a:ext>
            </a:extLst>
          </p:cNvPr>
          <p:cNvSpPr/>
          <p:nvPr/>
        </p:nvSpPr>
        <p:spPr>
          <a:xfrm flipH="1">
            <a:off x="3570894" y="1428478"/>
            <a:ext cx="1400178" cy="1021616"/>
          </a:xfrm>
          <a:prstGeom prst="uturnArrow">
            <a:avLst>
              <a:gd name="adj1" fmla="val 24167"/>
              <a:gd name="adj2" fmla="val 20000"/>
              <a:gd name="adj3" fmla="val 29464"/>
              <a:gd name="adj4" fmla="val 43750"/>
              <a:gd name="adj5" fmla="val 100000"/>
            </a:avLst>
          </a:prstGeom>
          <a:solidFill>
            <a:srgbClr val="FB9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0A718F-962C-445F-8AD2-BBEDDB43ABD5}"/>
              </a:ext>
            </a:extLst>
          </p:cNvPr>
          <p:cNvSpPr/>
          <p:nvPr/>
        </p:nvSpPr>
        <p:spPr>
          <a:xfrm>
            <a:off x="9435519" y="4017540"/>
            <a:ext cx="385022" cy="385022"/>
          </a:xfrm>
          <a:prstGeom prst="ellipse">
            <a:avLst/>
          </a:prstGeom>
          <a:solidFill>
            <a:schemeClr val="bg1"/>
          </a:solidFill>
          <a:ln w="88900">
            <a:solidFill>
              <a:srgbClr val="FF53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4</a:t>
            </a:r>
            <a:endParaRPr lang="th-TH" sz="1800" b="1" dirty="0">
              <a:solidFill>
                <a:schemeClr val="tx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9CC7002-803C-4C7F-9872-D31F02DFBDB7}"/>
              </a:ext>
            </a:extLst>
          </p:cNvPr>
          <p:cNvSpPr/>
          <p:nvPr/>
        </p:nvSpPr>
        <p:spPr>
          <a:xfrm>
            <a:off x="10667485" y="4017540"/>
            <a:ext cx="385022" cy="385022"/>
          </a:xfrm>
          <a:prstGeom prst="ellipse">
            <a:avLst/>
          </a:prstGeom>
          <a:solidFill>
            <a:schemeClr val="bg1"/>
          </a:solidFill>
          <a:ln w="88900">
            <a:solidFill>
              <a:srgbClr val="FF53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5</a:t>
            </a:r>
            <a:endParaRPr lang="th-TH" sz="1800" b="1" dirty="0">
              <a:solidFill>
                <a:schemeClr val="tx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9DF9E6F-DBFC-4842-9104-84E48FFCE309}"/>
              </a:ext>
            </a:extLst>
          </p:cNvPr>
          <p:cNvSpPr/>
          <p:nvPr/>
        </p:nvSpPr>
        <p:spPr>
          <a:xfrm>
            <a:off x="4102956" y="1921877"/>
            <a:ext cx="385022" cy="385022"/>
          </a:xfrm>
          <a:prstGeom prst="ellipse">
            <a:avLst/>
          </a:prstGeom>
          <a:solidFill>
            <a:schemeClr val="bg1"/>
          </a:solidFill>
          <a:ln w="88900">
            <a:solidFill>
              <a:srgbClr val="FF53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  <a:endParaRPr lang="th-TH" sz="1800" b="1" dirty="0">
              <a:solidFill>
                <a:schemeClr val="tx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B8C0E9E-5CA9-4179-ACE5-96D5F4581476}"/>
              </a:ext>
            </a:extLst>
          </p:cNvPr>
          <p:cNvSpPr/>
          <p:nvPr/>
        </p:nvSpPr>
        <p:spPr>
          <a:xfrm>
            <a:off x="5834479" y="1921877"/>
            <a:ext cx="385022" cy="385022"/>
          </a:xfrm>
          <a:prstGeom prst="ellipse">
            <a:avLst/>
          </a:prstGeom>
          <a:solidFill>
            <a:schemeClr val="bg1"/>
          </a:solidFill>
          <a:ln w="88900">
            <a:solidFill>
              <a:srgbClr val="FF53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2</a:t>
            </a:r>
            <a:endParaRPr lang="th-TH" sz="1800" b="1" dirty="0">
              <a:solidFill>
                <a:schemeClr val="tx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05071F3-E9E3-4232-B324-6123456809DD}"/>
              </a:ext>
            </a:extLst>
          </p:cNvPr>
          <p:cNvSpPr/>
          <p:nvPr/>
        </p:nvSpPr>
        <p:spPr>
          <a:xfrm>
            <a:off x="7643824" y="1921877"/>
            <a:ext cx="385022" cy="385022"/>
          </a:xfrm>
          <a:prstGeom prst="ellipse">
            <a:avLst/>
          </a:prstGeom>
          <a:solidFill>
            <a:schemeClr val="bg1"/>
          </a:solidFill>
          <a:ln w="88900">
            <a:solidFill>
              <a:srgbClr val="FF53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3</a:t>
            </a:r>
            <a:endParaRPr lang="th-TH" sz="1800" b="1" dirty="0">
              <a:solidFill>
                <a:schemeClr val="tx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7A07116-BE7D-4CE9-9A45-BF56B3A4BBD1}"/>
              </a:ext>
            </a:extLst>
          </p:cNvPr>
          <p:cNvSpPr/>
          <p:nvPr/>
        </p:nvSpPr>
        <p:spPr>
          <a:xfrm>
            <a:off x="9849367" y="2478728"/>
            <a:ext cx="1317716" cy="134561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ความสำเร็จตามเป้าหมาย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C762DB-732D-4F4F-AC04-35D70BAFB625}"/>
              </a:ext>
            </a:extLst>
          </p:cNvPr>
          <p:cNvSpPr/>
          <p:nvPr/>
        </p:nvSpPr>
        <p:spPr>
          <a:xfrm>
            <a:off x="8076237" y="2478728"/>
            <a:ext cx="1317716" cy="134561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ทดสอบ</a:t>
            </a:r>
          </a:p>
          <a:p>
            <a:pPr algn="ctr"/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ความรู้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021C900-C327-411F-9FFD-A00E524C7CFC}"/>
              </a:ext>
            </a:extLst>
          </p:cNvPr>
          <p:cNvSpPr/>
          <p:nvPr/>
        </p:nvSpPr>
        <p:spPr>
          <a:xfrm>
            <a:off x="6303107" y="2478728"/>
            <a:ext cx="1317716" cy="134561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ฝึกฝน</a:t>
            </a:r>
          </a:p>
          <a:p>
            <a:pPr algn="ctr"/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และทบทวน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928D4D-B854-4E3B-A795-638450C17040}"/>
              </a:ext>
            </a:extLst>
          </p:cNvPr>
          <p:cNvGrpSpPr/>
          <p:nvPr/>
        </p:nvGrpSpPr>
        <p:grpSpPr>
          <a:xfrm>
            <a:off x="0" y="0"/>
            <a:ext cx="12192000" cy="678833"/>
            <a:chOff x="1688124" y="-10618"/>
            <a:chExt cx="12192000" cy="6788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5C27C5-3C30-4A84-BE44-8025A2318411}"/>
                </a:ext>
              </a:extLst>
            </p:cNvPr>
            <p:cNvSpPr/>
            <p:nvPr/>
          </p:nvSpPr>
          <p:spPr>
            <a:xfrm>
              <a:off x="1688124" y="-10618"/>
              <a:ext cx="12192000" cy="678833"/>
            </a:xfrm>
            <a:prstGeom prst="rect">
              <a:avLst/>
            </a:prstGeom>
            <a:solidFill>
              <a:srgbClr val="FF5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5F2CE5C-9301-4958-88F3-2A5CDCADC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464" y="44734"/>
              <a:ext cx="1650794" cy="55873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AB3EA42-8FD8-4FB0-9BAC-C138C0BA22A4}"/>
              </a:ext>
            </a:extLst>
          </p:cNvPr>
          <p:cNvSpPr txBox="1"/>
          <p:nvPr/>
        </p:nvSpPr>
        <p:spPr>
          <a:xfrm>
            <a:off x="5966898" y="141043"/>
            <a:ext cx="5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algn="ctr">
              <a:defRPr sz="2400" b="1">
                <a:solidFill>
                  <a:srgbClr val="FF530D"/>
                </a:solidFill>
                <a:latin typeface="Quicksand" panose="00000500000000000000" pitchFamily="2" charset="0"/>
              </a:defRPr>
            </a:lvl1pPr>
          </a:lstStyle>
          <a:p>
            <a:pPr algn="r"/>
            <a:r>
              <a:rPr lang="th-TH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กระบวนการสู่ความสำเร็จ ของ </a:t>
            </a:r>
            <a:r>
              <a:rPr lang="en-US" sz="2000" b="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ADTID</a:t>
            </a:r>
            <a:endParaRPr lang="th-TH" sz="2000" b="0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1188C0-A32F-46B5-9DE8-22D05D76A11A}"/>
              </a:ext>
            </a:extLst>
          </p:cNvPr>
          <p:cNvSpPr/>
          <p:nvPr/>
        </p:nvSpPr>
        <p:spPr>
          <a:xfrm>
            <a:off x="2756847" y="2463022"/>
            <a:ext cx="1317716" cy="134561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ประเมินตนเอง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1A3C681-379B-44A7-8888-39A3DBA40EC7}"/>
              </a:ext>
            </a:extLst>
          </p:cNvPr>
          <p:cNvSpPr/>
          <p:nvPr/>
        </p:nvSpPr>
        <p:spPr>
          <a:xfrm>
            <a:off x="4529977" y="2478728"/>
            <a:ext cx="1317716" cy="134561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ตั้งเป้าหมาย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A796137-D421-4243-8372-309D27E9855C}"/>
              </a:ext>
            </a:extLst>
          </p:cNvPr>
          <p:cNvSpPr/>
          <p:nvPr/>
        </p:nvSpPr>
        <p:spPr>
          <a:xfrm>
            <a:off x="1011082" y="2481034"/>
            <a:ext cx="1317716" cy="134561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rgbClr val="3F4E6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เรียนรู้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A8B0ABB7-1C6C-42CE-9628-243BA6C4E24C}"/>
              </a:ext>
            </a:extLst>
          </p:cNvPr>
          <p:cNvSpPr/>
          <p:nvPr/>
        </p:nvSpPr>
        <p:spPr>
          <a:xfrm>
            <a:off x="9393952" y="2812120"/>
            <a:ext cx="550590" cy="6788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90F09D88-CBDF-4E19-86F0-29BA0D55282C}"/>
              </a:ext>
            </a:extLst>
          </p:cNvPr>
          <p:cNvSpPr/>
          <p:nvPr/>
        </p:nvSpPr>
        <p:spPr>
          <a:xfrm>
            <a:off x="7640133" y="2812120"/>
            <a:ext cx="550590" cy="6788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A132CB38-D9FB-45B5-B181-00FA062BE607}"/>
              </a:ext>
            </a:extLst>
          </p:cNvPr>
          <p:cNvSpPr/>
          <p:nvPr/>
        </p:nvSpPr>
        <p:spPr>
          <a:xfrm>
            <a:off x="5867003" y="2814317"/>
            <a:ext cx="550590" cy="6788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852B16B-091B-4696-BD40-AAEDA86CB941}"/>
              </a:ext>
            </a:extLst>
          </p:cNvPr>
          <p:cNvSpPr/>
          <p:nvPr/>
        </p:nvSpPr>
        <p:spPr>
          <a:xfrm>
            <a:off x="4102956" y="2781023"/>
            <a:ext cx="550590" cy="678833"/>
          </a:xfrm>
          <a:prstGeom prst="rightArrow">
            <a:avLst>
              <a:gd name="adj1" fmla="val 50000"/>
              <a:gd name="adj2" fmla="val 67889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B64803DB-D9D3-4A4C-9B2B-3652E44CBF63}"/>
              </a:ext>
            </a:extLst>
          </p:cNvPr>
          <p:cNvSpPr/>
          <p:nvPr/>
        </p:nvSpPr>
        <p:spPr>
          <a:xfrm>
            <a:off x="2328797" y="2799035"/>
            <a:ext cx="550590" cy="678833"/>
          </a:xfrm>
          <a:prstGeom prst="rightArrow">
            <a:avLst>
              <a:gd name="adj1" fmla="val 50000"/>
              <a:gd name="adj2" fmla="val 67889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rgbClr val="3F4E63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26227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6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34733</TotalTime>
  <Words>1586</Words>
  <Application>Microsoft Office PowerPoint</Application>
  <PresentationFormat>Widescreen</PresentationFormat>
  <Paragraphs>355</Paragraphs>
  <Slides>40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Kanit</vt:lpstr>
      <vt:lpstr>Prompt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THEPONG</dc:creator>
  <cp:lastModifiedBy>Kandanai Visuthsiri</cp:lastModifiedBy>
  <cp:revision>315</cp:revision>
  <dcterms:created xsi:type="dcterms:W3CDTF">2018-06-28T03:22:26Z</dcterms:created>
  <dcterms:modified xsi:type="dcterms:W3CDTF">2020-04-29T02:52:27Z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FE68EFC4-294B-4397-819F-6FAA0698F4C2</vt:lpwstr>
  </property>
  <property fmtid="{D5CDD505-2E9C-101B-9397-08002B2CF9AE}" pid="3" name="ArticulatePath">
    <vt:lpwstr>Usierra-Product-2019</vt:lpwstr>
  </property>
</Properties>
</file>